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561263" cy="10693400"/>
  <p:notesSz cx="6735763" cy="9866313"/>
  <p:defaultTextStyle>
    <a:defPPr>
      <a:defRPr lang="ja-JP"/>
    </a:defPPr>
    <a:lvl1pPr marL="0" algn="l" defTabSz="1042990" rtl="0" eaLnBrk="1" latinLnBrk="0" hangingPunct="1">
      <a:defRPr kumimoji="1" sz="2100" kern="1200">
        <a:solidFill>
          <a:schemeClr val="tx1"/>
        </a:solidFill>
        <a:latin typeface="+mn-lt"/>
        <a:ea typeface="+mn-ea"/>
        <a:cs typeface="+mn-cs"/>
      </a:defRPr>
    </a:lvl1pPr>
    <a:lvl2pPr marL="521495" algn="l" defTabSz="1042990" rtl="0" eaLnBrk="1" latinLnBrk="0" hangingPunct="1">
      <a:defRPr kumimoji="1" sz="2100" kern="1200">
        <a:solidFill>
          <a:schemeClr val="tx1"/>
        </a:solidFill>
        <a:latin typeface="+mn-lt"/>
        <a:ea typeface="+mn-ea"/>
        <a:cs typeface="+mn-cs"/>
      </a:defRPr>
    </a:lvl2pPr>
    <a:lvl3pPr marL="1042990" algn="l" defTabSz="1042990" rtl="0" eaLnBrk="1" latinLnBrk="0" hangingPunct="1">
      <a:defRPr kumimoji="1" sz="2100" kern="1200">
        <a:solidFill>
          <a:schemeClr val="tx1"/>
        </a:solidFill>
        <a:latin typeface="+mn-lt"/>
        <a:ea typeface="+mn-ea"/>
        <a:cs typeface="+mn-cs"/>
      </a:defRPr>
    </a:lvl3pPr>
    <a:lvl4pPr marL="1564485" algn="l" defTabSz="1042990" rtl="0" eaLnBrk="1" latinLnBrk="0" hangingPunct="1">
      <a:defRPr kumimoji="1" sz="2100" kern="1200">
        <a:solidFill>
          <a:schemeClr val="tx1"/>
        </a:solidFill>
        <a:latin typeface="+mn-lt"/>
        <a:ea typeface="+mn-ea"/>
        <a:cs typeface="+mn-cs"/>
      </a:defRPr>
    </a:lvl4pPr>
    <a:lvl5pPr marL="2085981" algn="l" defTabSz="1042990" rtl="0" eaLnBrk="1" latinLnBrk="0" hangingPunct="1">
      <a:defRPr kumimoji="1" sz="2100" kern="1200">
        <a:solidFill>
          <a:schemeClr val="tx1"/>
        </a:solidFill>
        <a:latin typeface="+mn-lt"/>
        <a:ea typeface="+mn-ea"/>
        <a:cs typeface="+mn-cs"/>
      </a:defRPr>
    </a:lvl5pPr>
    <a:lvl6pPr marL="2607476" algn="l" defTabSz="1042990" rtl="0" eaLnBrk="1" latinLnBrk="0" hangingPunct="1">
      <a:defRPr kumimoji="1" sz="2100" kern="1200">
        <a:solidFill>
          <a:schemeClr val="tx1"/>
        </a:solidFill>
        <a:latin typeface="+mn-lt"/>
        <a:ea typeface="+mn-ea"/>
        <a:cs typeface="+mn-cs"/>
      </a:defRPr>
    </a:lvl6pPr>
    <a:lvl7pPr marL="3128970" algn="l" defTabSz="1042990" rtl="0" eaLnBrk="1" latinLnBrk="0" hangingPunct="1">
      <a:defRPr kumimoji="1" sz="2100" kern="1200">
        <a:solidFill>
          <a:schemeClr val="tx1"/>
        </a:solidFill>
        <a:latin typeface="+mn-lt"/>
        <a:ea typeface="+mn-ea"/>
        <a:cs typeface="+mn-cs"/>
      </a:defRPr>
    </a:lvl7pPr>
    <a:lvl8pPr marL="3650465" algn="l" defTabSz="1042990" rtl="0" eaLnBrk="1" latinLnBrk="0" hangingPunct="1">
      <a:defRPr kumimoji="1" sz="2100" kern="1200">
        <a:solidFill>
          <a:schemeClr val="tx1"/>
        </a:solidFill>
        <a:latin typeface="+mn-lt"/>
        <a:ea typeface="+mn-ea"/>
        <a:cs typeface="+mn-cs"/>
      </a:defRPr>
    </a:lvl8pPr>
    <a:lvl9pPr marL="4171960" algn="l" defTabSz="1042990" rtl="0" eaLnBrk="1" latinLnBrk="0" hangingPunct="1">
      <a:defRPr kumimoji="1"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50" y="2682"/>
      </p:cViewPr>
      <p:guideLst>
        <p:guide orient="horz" pos="3368"/>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3713"/>
          </a:xfrm>
          <a:prstGeom prst="rect">
            <a:avLst/>
          </a:prstGeom>
        </p:spPr>
        <p:txBody>
          <a:bodyPr vert="horz" lIns="91425" tIns="45713" rIns="91425" bIns="457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1"/>
            <a:ext cx="2919412" cy="493713"/>
          </a:xfrm>
          <a:prstGeom prst="rect">
            <a:avLst/>
          </a:prstGeom>
        </p:spPr>
        <p:txBody>
          <a:bodyPr vert="horz" lIns="91425" tIns="45713" rIns="91425" bIns="45713" rtlCol="0"/>
          <a:lstStyle>
            <a:lvl1pPr algn="r">
              <a:defRPr sz="1200"/>
            </a:lvl1pPr>
          </a:lstStyle>
          <a:p>
            <a:fld id="{1AAC3894-38AF-4EDC-B88F-2A150D6C0B49}" type="datetimeFigureOut">
              <a:rPr kumimoji="1" lang="ja-JP" altLang="en-US" smtClean="0"/>
              <a:t>2019/6/21</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4613" cy="3700463"/>
          </a:xfrm>
          <a:prstGeom prst="rect">
            <a:avLst/>
          </a:prstGeom>
          <a:noFill/>
          <a:ln w="12700">
            <a:solidFill>
              <a:prstClr val="black"/>
            </a:solidFill>
          </a:ln>
        </p:spPr>
        <p:txBody>
          <a:bodyPr vert="horz" lIns="91425" tIns="45713" rIns="91425" bIns="45713" rtlCol="0" anchor="ctr"/>
          <a:lstStyle/>
          <a:p>
            <a:endParaRPr lang="ja-JP" altLang="en-US"/>
          </a:p>
        </p:txBody>
      </p:sp>
      <p:sp>
        <p:nvSpPr>
          <p:cNvPr id="5" name="ノート プレースホルダー 4"/>
          <p:cNvSpPr>
            <a:spLocks noGrp="1"/>
          </p:cNvSpPr>
          <p:nvPr>
            <p:ph type="body" sz="quarter" idx="3"/>
          </p:nvPr>
        </p:nvSpPr>
        <p:spPr>
          <a:xfrm>
            <a:off x="673101" y="4686300"/>
            <a:ext cx="5389563" cy="4440238"/>
          </a:xfrm>
          <a:prstGeom prst="rect">
            <a:avLst/>
          </a:prstGeom>
        </p:spPr>
        <p:txBody>
          <a:bodyPr vert="horz" lIns="91425" tIns="45713" rIns="91425" bIns="4571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013"/>
            <a:ext cx="2919413" cy="493712"/>
          </a:xfrm>
          <a:prstGeom prst="rect">
            <a:avLst/>
          </a:prstGeom>
        </p:spPr>
        <p:txBody>
          <a:bodyPr vert="horz" lIns="91425" tIns="45713" rIns="91425" bIns="457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25" tIns="45713" rIns="91425" bIns="45713" rtlCol="0" anchor="b"/>
          <a:lstStyle>
            <a:lvl1pPr algn="r">
              <a:defRPr sz="1200"/>
            </a:lvl1pPr>
          </a:lstStyle>
          <a:p>
            <a:fld id="{F8268C21-4800-4E3A-BF8D-3140EC39372E}" type="slidenum">
              <a:rPr kumimoji="1" lang="ja-JP" altLang="en-US" smtClean="0"/>
              <a:t>‹#›</a:t>
            </a:fld>
            <a:endParaRPr kumimoji="1" lang="ja-JP" altLang="en-US"/>
          </a:p>
        </p:txBody>
      </p:sp>
    </p:spTree>
    <p:extLst>
      <p:ext uri="{BB962C8B-B14F-4D97-AF65-F5344CB8AC3E}">
        <p14:creationId xmlns:p14="http://schemas.microsoft.com/office/powerpoint/2010/main" val="2140985483"/>
      </p:ext>
    </p:extLst>
  </p:cSld>
  <p:clrMap bg1="lt1" tx1="dk1" bg2="lt2" tx2="dk2" accent1="accent1" accent2="accent2" accent3="accent3" accent4="accent4" accent5="accent5" accent6="accent6" hlink="hlink" folHlink="folHlink"/>
  <p:notesStyle>
    <a:lvl1pPr marL="0" algn="l" defTabSz="1042990" rtl="0" eaLnBrk="1" latinLnBrk="0" hangingPunct="1">
      <a:defRPr kumimoji="1" sz="1400" kern="1200">
        <a:solidFill>
          <a:schemeClr val="tx1"/>
        </a:solidFill>
        <a:latin typeface="+mn-lt"/>
        <a:ea typeface="+mn-ea"/>
        <a:cs typeface="+mn-cs"/>
      </a:defRPr>
    </a:lvl1pPr>
    <a:lvl2pPr marL="521495" algn="l" defTabSz="1042990" rtl="0" eaLnBrk="1" latinLnBrk="0" hangingPunct="1">
      <a:defRPr kumimoji="1" sz="1400" kern="1200">
        <a:solidFill>
          <a:schemeClr val="tx1"/>
        </a:solidFill>
        <a:latin typeface="+mn-lt"/>
        <a:ea typeface="+mn-ea"/>
        <a:cs typeface="+mn-cs"/>
      </a:defRPr>
    </a:lvl2pPr>
    <a:lvl3pPr marL="1042990" algn="l" defTabSz="1042990" rtl="0" eaLnBrk="1" latinLnBrk="0" hangingPunct="1">
      <a:defRPr kumimoji="1" sz="1400" kern="1200">
        <a:solidFill>
          <a:schemeClr val="tx1"/>
        </a:solidFill>
        <a:latin typeface="+mn-lt"/>
        <a:ea typeface="+mn-ea"/>
        <a:cs typeface="+mn-cs"/>
      </a:defRPr>
    </a:lvl3pPr>
    <a:lvl4pPr marL="1564485" algn="l" defTabSz="1042990" rtl="0" eaLnBrk="1" latinLnBrk="0" hangingPunct="1">
      <a:defRPr kumimoji="1" sz="1400" kern="1200">
        <a:solidFill>
          <a:schemeClr val="tx1"/>
        </a:solidFill>
        <a:latin typeface="+mn-lt"/>
        <a:ea typeface="+mn-ea"/>
        <a:cs typeface="+mn-cs"/>
      </a:defRPr>
    </a:lvl4pPr>
    <a:lvl5pPr marL="2085981" algn="l" defTabSz="1042990" rtl="0" eaLnBrk="1" latinLnBrk="0" hangingPunct="1">
      <a:defRPr kumimoji="1" sz="1400" kern="1200">
        <a:solidFill>
          <a:schemeClr val="tx1"/>
        </a:solidFill>
        <a:latin typeface="+mn-lt"/>
        <a:ea typeface="+mn-ea"/>
        <a:cs typeface="+mn-cs"/>
      </a:defRPr>
    </a:lvl5pPr>
    <a:lvl6pPr marL="2607476" algn="l" defTabSz="1042990" rtl="0" eaLnBrk="1" latinLnBrk="0" hangingPunct="1">
      <a:defRPr kumimoji="1" sz="1400" kern="1200">
        <a:solidFill>
          <a:schemeClr val="tx1"/>
        </a:solidFill>
        <a:latin typeface="+mn-lt"/>
        <a:ea typeface="+mn-ea"/>
        <a:cs typeface="+mn-cs"/>
      </a:defRPr>
    </a:lvl6pPr>
    <a:lvl7pPr marL="3128970" algn="l" defTabSz="1042990" rtl="0" eaLnBrk="1" latinLnBrk="0" hangingPunct="1">
      <a:defRPr kumimoji="1" sz="1400" kern="1200">
        <a:solidFill>
          <a:schemeClr val="tx1"/>
        </a:solidFill>
        <a:latin typeface="+mn-lt"/>
        <a:ea typeface="+mn-ea"/>
        <a:cs typeface="+mn-cs"/>
      </a:defRPr>
    </a:lvl7pPr>
    <a:lvl8pPr marL="3650465" algn="l" defTabSz="1042990" rtl="0" eaLnBrk="1" latinLnBrk="0" hangingPunct="1">
      <a:defRPr kumimoji="1" sz="1400" kern="1200">
        <a:solidFill>
          <a:schemeClr val="tx1"/>
        </a:solidFill>
        <a:latin typeface="+mn-lt"/>
        <a:ea typeface="+mn-ea"/>
        <a:cs typeface="+mn-cs"/>
      </a:defRPr>
    </a:lvl8pPr>
    <a:lvl9pPr marL="4171960" algn="l" defTabSz="1042990"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60575" y="739775"/>
            <a:ext cx="2614613" cy="37004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8268C21-4800-4E3A-BF8D-3140EC39372E}" type="slidenum">
              <a:rPr kumimoji="1" lang="ja-JP" altLang="en-US" smtClean="0"/>
              <a:t>1</a:t>
            </a:fld>
            <a:endParaRPr kumimoji="1" lang="ja-JP" altLang="en-US"/>
          </a:p>
        </p:txBody>
      </p:sp>
    </p:spTree>
    <p:extLst>
      <p:ext uri="{BB962C8B-B14F-4D97-AF65-F5344CB8AC3E}">
        <p14:creationId xmlns:p14="http://schemas.microsoft.com/office/powerpoint/2010/main" val="527087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8"/>
            <a:ext cx="6427074" cy="2292150"/>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521495" indent="0" algn="ctr">
              <a:buNone/>
              <a:defRPr>
                <a:solidFill>
                  <a:schemeClr val="tx1">
                    <a:tint val="75000"/>
                  </a:schemeClr>
                </a:solidFill>
              </a:defRPr>
            </a:lvl2pPr>
            <a:lvl3pPr marL="1042990" indent="0" algn="ctr">
              <a:buNone/>
              <a:defRPr>
                <a:solidFill>
                  <a:schemeClr val="tx1">
                    <a:tint val="75000"/>
                  </a:schemeClr>
                </a:solidFill>
              </a:defRPr>
            </a:lvl3pPr>
            <a:lvl4pPr marL="1564485" indent="0" algn="ctr">
              <a:buNone/>
              <a:defRPr>
                <a:solidFill>
                  <a:schemeClr val="tx1">
                    <a:tint val="75000"/>
                  </a:schemeClr>
                </a:solidFill>
              </a:defRPr>
            </a:lvl4pPr>
            <a:lvl5pPr marL="2085981" indent="0" algn="ctr">
              <a:buNone/>
              <a:defRPr>
                <a:solidFill>
                  <a:schemeClr val="tx1">
                    <a:tint val="75000"/>
                  </a:schemeClr>
                </a:solidFill>
              </a:defRPr>
            </a:lvl5pPr>
            <a:lvl6pPr marL="2607476" indent="0" algn="ctr">
              <a:buNone/>
              <a:defRPr>
                <a:solidFill>
                  <a:schemeClr val="tx1">
                    <a:tint val="75000"/>
                  </a:schemeClr>
                </a:solidFill>
              </a:defRPr>
            </a:lvl6pPr>
            <a:lvl7pPr marL="3128970" indent="0" algn="ctr">
              <a:buNone/>
              <a:defRPr>
                <a:solidFill>
                  <a:schemeClr val="tx1">
                    <a:tint val="75000"/>
                  </a:schemeClr>
                </a:solidFill>
              </a:defRPr>
            </a:lvl7pPr>
            <a:lvl8pPr marL="3650465" indent="0" algn="ctr">
              <a:buNone/>
              <a:defRPr>
                <a:solidFill>
                  <a:schemeClr val="tx1">
                    <a:tint val="75000"/>
                  </a:schemeClr>
                </a:solidFill>
              </a:defRPr>
            </a:lvl8pPr>
            <a:lvl9pPr marL="417196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552157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42324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111436" y="571802"/>
            <a:ext cx="1275964" cy="12163743"/>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83549" y="571802"/>
            <a:ext cx="3701869" cy="12163743"/>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2563473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2891194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0"/>
            <a:ext cx="6427074" cy="2123828"/>
          </a:xfrm>
        </p:spPr>
        <p:txBody>
          <a:bodyPr anchor="t"/>
          <a:lstStyle>
            <a:lvl1pPr algn="l">
              <a:defRPr sz="4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97288" y="4532321"/>
            <a:ext cx="6427074" cy="2339180"/>
          </a:xfrm>
        </p:spPr>
        <p:txBody>
          <a:bodyPr anchor="b"/>
          <a:lstStyle>
            <a:lvl1pPr marL="0" indent="0">
              <a:buNone/>
              <a:defRPr sz="2300">
                <a:solidFill>
                  <a:schemeClr val="tx1">
                    <a:tint val="75000"/>
                  </a:schemeClr>
                </a:solidFill>
              </a:defRPr>
            </a:lvl1pPr>
            <a:lvl2pPr marL="521495" indent="0">
              <a:buNone/>
              <a:defRPr sz="2100">
                <a:solidFill>
                  <a:schemeClr val="tx1">
                    <a:tint val="75000"/>
                  </a:schemeClr>
                </a:solidFill>
              </a:defRPr>
            </a:lvl2pPr>
            <a:lvl3pPr marL="1042990" indent="0">
              <a:buNone/>
              <a:defRPr sz="1900">
                <a:solidFill>
                  <a:schemeClr val="tx1">
                    <a:tint val="75000"/>
                  </a:schemeClr>
                </a:solidFill>
              </a:defRPr>
            </a:lvl3pPr>
            <a:lvl4pPr marL="1564485" indent="0">
              <a:buNone/>
              <a:defRPr sz="1600">
                <a:solidFill>
                  <a:schemeClr val="tx1">
                    <a:tint val="75000"/>
                  </a:schemeClr>
                </a:solidFill>
              </a:defRPr>
            </a:lvl4pPr>
            <a:lvl5pPr marL="2085981" indent="0">
              <a:buNone/>
              <a:defRPr sz="1600">
                <a:solidFill>
                  <a:schemeClr val="tx1">
                    <a:tint val="75000"/>
                  </a:schemeClr>
                </a:solidFill>
              </a:defRPr>
            </a:lvl5pPr>
            <a:lvl6pPr marL="2607476" indent="0">
              <a:buNone/>
              <a:defRPr sz="1600">
                <a:solidFill>
                  <a:schemeClr val="tx1">
                    <a:tint val="75000"/>
                  </a:schemeClr>
                </a:solidFill>
              </a:defRPr>
            </a:lvl6pPr>
            <a:lvl7pPr marL="3128970" indent="0">
              <a:buNone/>
              <a:defRPr sz="1600">
                <a:solidFill>
                  <a:schemeClr val="tx1">
                    <a:tint val="75000"/>
                  </a:schemeClr>
                </a:solidFill>
              </a:defRPr>
            </a:lvl7pPr>
            <a:lvl8pPr marL="3650465" indent="0">
              <a:buNone/>
              <a:defRPr sz="1600">
                <a:solidFill>
                  <a:schemeClr val="tx1">
                    <a:tint val="75000"/>
                  </a:schemeClr>
                </a:solidFill>
              </a:defRPr>
            </a:lvl8pPr>
            <a:lvl9pPr marL="417196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2304518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83549" y="3326836"/>
            <a:ext cx="2488916" cy="9408708"/>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898486" y="3326836"/>
            <a:ext cx="2488916" cy="9408708"/>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1610678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3"/>
            <a:ext cx="6805137" cy="1782233"/>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5" y="2393640"/>
            <a:ext cx="3340871" cy="997555"/>
          </a:xfrm>
        </p:spPr>
        <p:txBody>
          <a:bodyPr anchor="b"/>
          <a:lstStyle>
            <a:lvl1pPr marL="0" indent="0">
              <a:buNone/>
              <a:defRPr sz="2700" b="1"/>
            </a:lvl1pPr>
            <a:lvl2pPr marL="521495" indent="0">
              <a:buNone/>
              <a:defRPr sz="2300" b="1"/>
            </a:lvl2pPr>
            <a:lvl3pPr marL="1042990" indent="0">
              <a:buNone/>
              <a:defRPr sz="2100" b="1"/>
            </a:lvl3pPr>
            <a:lvl4pPr marL="1564485" indent="0">
              <a:buNone/>
              <a:defRPr sz="1900" b="1"/>
            </a:lvl4pPr>
            <a:lvl5pPr marL="2085981" indent="0">
              <a:buNone/>
              <a:defRPr sz="1900" b="1"/>
            </a:lvl5pPr>
            <a:lvl6pPr marL="2607476" indent="0">
              <a:buNone/>
              <a:defRPr sz="1900" b="1"/>
            </a:lvl6pPr>
            <a:lvl7pPr marL="3128970" indent="0">
              <a:buNone/>
              <a:defRPr sz="1900" b="1"/>
            </a:lvl7pPr>
            <a:lvl8pPr marL="3650465" indent="0">
              <a:buNone/>
              <a:defRPr sz="1900" b="1"/>
            </a:lvl8pPr>
            <a:lvl9pPr marL="4171960" indent="0">
              <a:buNone/>
              <a:defRPr sz="19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78065" y="3391194"/>
            <a:ext cx="3340871" cy="6161082"/>
          </a:xfrm>
        </p:spPr>
        <p:txBody>
          <a:bodyPr/>
          <a:lstStyle>
            <a:lvl1pPr>
              <a:defRPr sz="27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841019" y="2393640"/>
            <a:ext cx="3342183" cy="997555"/>
          </a:xfrm>
        </p:spPr>
        <p:txBody>
          <a:bodyPr anchor="b"/>
          <a:lstStyle>
            <a:lvl1pPr marL="0" indent="0">
              <a:buNone/>
              <a:defRPr sz="2700" b="1"/>
            </a:lvl1pPr>
            <a:lvl2pPr marL="521495" indent="0">
              <a:buNone/>
              <a:defRPr sz="2300" b="1"/>
            </a:lvl2pPr>
            <a:lvl3pPr marL="1042990" indent="0">
              <a:buNone/>
              <a:defRPr sz="2100" b="1"/>
            </a:lvl3pPr>
            <a:lvl4pPr marL="1564485" indent="0">
              <a:buNone/>
              <a:defRPr sz="1900" b="1"/>
            </a:lvl4pPr>
            <a:lvl5pPr marL="2085981" indent="0">
              <a:buNone/>
              <a:defRPr sz="1900" b="1"/>
            </a:lvl5pPr>
            <a:lvl6pPr marL="2607476" indent="0">
              <a:buNone/>
              <a:defRPr sz="1900" b="1"/>
            </a:lvl6pPr>
            <a:lvl7pPr marL="3128970" indent="0">
              <a:buNone/>
              <a:defRPr sz="1900" b="1"/>
            </a:lvl7pPr>
            <a:lvl8pPr marL="3650465" indent="0">
              <a:buNone/>
              <a:defRPr sz="1900" b="1"/>
            </a:lvl8pPr>
            <a:lvl9pPr marL="4171960" indent="0">
              <a:buNone/>
              <a:defRPr sz="19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841019" y="3391194"/>
            <a:ext cx="3342183" cy="6161082"/>
          </a:xfrm>
        </p:spPr>
        <p:txBody>
          <a:bodyPr/>
          <a:lstStyle>
            <a:lvl1pPr>
              <a:defRPr sz="27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164948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2236590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3310497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5" y="425756"/>
            <a:ext cx="2487604" cy="1811937"/>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56245" y="425758"/>
            <a:ext cx="4226957" cy="9126521"/>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78065" y="2237694"/>
            <a:ext cx="2487604" cy="7314584"/>
          </a:xfrm>
        </p:spPr>
        <p:txBody>
          <a:bodyPr/>
          <a:lstStyle>
            <a:lvl1pPr marL="0" indent="0">
              <a:buNone/>
              <a:defRPr sz="1600"/>
            </a:lvl1pPr>
            <a:lvl2pPr marL="521495" indent="0">
              <a:buNone/>
              <a:defRPr sz="1400"/>
            </a:lvl2pPr>
            <a:lvl3pPr marL="1042990" indent="0">
              <a:buNone/>
              <a:defRPr sz="1100"/>
            </a:lvl3pPr>
            <a:lvl4pPr marL="1564485" indent="0">
              <a:buNone/>
              <a:defRPr sz="1000"/>
            </a:lvl4pPr>
            <a:lvl5pPr marL="2085981" indent="0">
              <a:buNone/>
              <a:defRPr sz="1000"/>
            </a:lvl5pPr>
            <a:lvl6pPr marL="2607476" indent="0">
              <a:buNone/>
              <a:defRPr sz="1000"/>
            </a:lvl6pPr>
            <a:lvl7pPr marL="3128970" indent="0">
              <a:buNone/>
              <a:defRPr sz="1000"/>
            </a:lvl7pPr>
            <a:lvl8pPr marL="3650465" indent="0">
              <a:buNone/>
              <a:defRPr sz="1000"/>
            </a:lvl8pPr>
            <a:lvl9pPr marL="417196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66418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1"/>
            <a:ext cx="4536758" cy="883692"/>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700"/>
            </a:lvl1pPr>
            <a:lvl2pPr marL="521495" indent="0">
              <a:buNone/>
              <a:defRPr sz="3200"/>
            </a:lvl2pPr>
            <a:lvl3pPr marL="1042990" indent="0">
              <a:buNone/>
              <a:defRPr sz="2700"/>
            </a:lvl3pPr>
            <a:lvl4pPr marL="1564485" indent="0">
              <a:buNone/>
              <a:defRPr sz="2300"/>
            </a:lvl4pPr>
            <a:lvl5pPr marL="2085981" indent="0">
              <a:buNone/>
              <a:defRPr sz="2300"/>
            </a:lvl5pPr>
            <a:lvl6pPr marL="2607476" indent="0">
              <a:buNone/>
              <a:defRPr sz="2300"/>
            </a:lvl6pPr>
            <a:lvl7pPr marL="3128970" indent="0">
              <a:buNone/>
              <a:defRPr sz="2300"/>
            </a:lvl7pPr>
            <a:lvl8pPr marL="3650465" indent="0">
              <a:buNone/>
              <a:defRPr sz="2300"/>
            </a:lvl8pPr>
            <a:lvl9pPr marL="4171960" indent="0">
              <a:buNone/>
              <a:defRPr sz="2300"/>
            </a:lvl9pPr>
          </a:lstStyle>
          <a:p>
            <a:endParaRPr kumimoji="1" lang="ja-JP" altLang="en-US"/>
          </a:p>
        </p:txBody>
      </p:sp>
      <p:sp>
        <p:nvSpPr>
          <p:cNvPr id="4" name="テキスト プレースホルダー 3"/>
          <p:cNvSpPr>
            <a:spLocks noGrp="1"/>
          </p:cNvSpPr>
          <p:nvPr>
            <p:ph type="body" sz="half" idx="2"/>
          </p:nvPr>
        </p:nvSpPr>
        <p:spPr>
          <a:xfrm>
            <a:off x="1482060" y="8369073"/>
            <a:ext cx="4536758" cy="1254988"/>
          </a:xfrm>
        </p:spPr>
        <p:txBody>
          <a:bodyPr/>
          <a:lstStyle>
            <a:lvl1pPr marL="0" indent="0">
              <a:buNone/>
              <a:defRPr sz="1600"/>
            </a:lvl1pPr>
            <a:lvl2pPr marL="521495" indent="0">
              <a:buNone/>
              <a:defRPr sz="1400"/>
            </a:lvl2pPr>
            <a:lvl3pPr marL="1042990" indent="0">
              <a:buNone/>
              <a:defRPr sz="1100"/>
            </a:lvl3pPr>
            <a:lvl4pPr marL="1564485" indent="0">
              <a:buNone/>
              <a:defRPr sz="1000"/>
            </a:lvl4pPr>
            <a:lvl5pPr marL="2085981" indent="0">
              <a:buNone/>
              <a:defRPr sz="1000"/>
            </a:lvl5pPr>
            <a:lvl6pPr marL="2607476" indent="0">
              <a:buNone/>
              <a:defRPr sz="1000"/>
            </a:lvl6pPr>
            <a:lvl7pPr marL="3128970" indent="0">
              <a:buNone/>
              <a:defRPr sz="1000"/>
            </a:lvl7pPr>
            <a:lvl8pPr marL="3650465" indent="0">
              <a:buNone/>
              <a:defRPr sz="1000"/>
            </a:lvl8pPr>
            <a:lvl9pPr marL="417196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9BD49B8-D215-4415-B8D5-19EBAC33B6EA}" type="datetimeFigureOut">
              <a:rPr kumimoji="1" lang="ja-JP" altLang="en-US" smtClean="0"/>
              <a:t>2019/6/21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1368999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3"/>
            <a:ext cx="6805137" cy="1782233"/>
          </a:xfrm>
          <a:prstGeom prst="rect">
            <a:avLst/>
          </a:prstGeom>
        </p:spPr>
        <p:txBody>
          <a:bodyPr vert="horz" lIns="104299" tIns="52150" rIns="104299" bIns="5215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78063" y="2495130"/>
            <a:ext cx="6805137" cy="7057149"/>
          </a:xfrm>
          <a:prstGeom prst="rect">
            <a:avLst/>
          </a:prstGeom>
        </p:spPr>
        <p:txBody>
          <a:bodyPr vert="horz" lIns="104299" tIns="52150" rIns="104299" bIns="5215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78063" y="9911199"/>
            <a:ext cx="1764295" cy="569324"/>
          </a:xfrm>
          <a:prstGeom prst="rect">
            <a:avLst/>
          </a:prstGeom>
        </p:spPr>
        <p:txBody>
          <a:bodyPr vert="horz" lIns="104299" tIns="52150" rIns="104299" bIns="52150" rtlCol="0" anchor="ctr"/>
          <a:lstStyle>
            <a:lvl1pPr algn="l">
              <a:defRPr sz="1400">
                <a:solidFill>
                  <a:schemeClr val="tx1">
                    <a:tint val="75000"/>
                  </a:schemeClr>
                </a:solidFill>
              </a:defRPr>
            </a:lvl1pPr>
          </a:lstStyle>
          <a:p>
            <a:fld id="{69BD49B8-D215-4415-B8D5-19EBAC33B6EA}" type="datetimeFigureOut">
              <a:rPr kumimoji="1" lang="ja-JP" altLang="en-US" smtClean="0"/>
              <a:t>2019/6/21</a:t>
            </a:fld>
            <a:endParaRPr kumimoji="1" lang="ja-JP" altLang="en-US"/>
          </a:p>
        </p:txBody>
      </p:sp>
      <p:sp>
        <p:nvSpPr>
          <p:cNvPr id="5" name="フッター プレースホルダー 4"/>
          <p:cNvSpPr>
            <a:spLocks noGrp="1"/>
          </p:cNvSpPr>
          <p:nvPr>
            <p:ph type="ftr" sz="quarter" idx="3"/>
          </p:nvPr>
        </p:nvSpPr>
        <p:spPr>
          <a:xfrm>
            <a:off x="2583432" y="9911199"/>
            <a:ext cx="2394400" cy="569324"/>
          </a:xfrm>
          <a:prstGeom prst="rect">
            <a:avLst/>
          </a:prstGeom>
        </p:spPr>
        <p:txBody>
          <a:bodyPr vert="horz" lIns="104299" tIns="52150" rIns="104299" bIns="52150"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199"/>
            <a:ext cx="1764295" cy="569324"/>
          </a:xfrm>
          <a:prstGeom prst="rect">
            <a:avLst/>
          </a:prstGeom>
        </p:spPr>
        <p:txBody>
          <a:bodyPr vert="horz" lIns="104299" tIns="52150" rIns="104299" bIns="52150" rtlCol="0" anchor="ctr"/>
          <a:lstStyle>
            <a:lvl1pPr algn="r">
              <a:defRPr sz="1400">
                <a:solidFill>
                  <a:schemeClr val="tx1">
                    <a:tint val="75000"/>
                  </a:schemeClr>
                </a:solidFill>
              </a:defRPr>
            </a:lvl1pPr>
          </a:lstStyle>
          <a:p>
            <a:fld id="{3CB679EF-9554-4A94-8293-43DDA9DA8E14}" type="slidenum">
              <a:rPr kumimoji="1" lang="ja-JP" altLang="en-US" smtClean="0"/>
              <a:t>‹#›</a:t>
            </a:fld>
            <a:endParaRPr kumimoji="1" lang="ja-JP" altLang="en-US"/>
          </a:p>
        </p:txBody>
      </p:sp>
    </p:spTree>
    <p:extLst>
      <p:ext uri="{BB962C8B-B14F-4D97-AF65-F5344CB8AC3E}">
        <p14:creationId xmlns:p14="http://schemas.microsoft.com/office/powerpoint/2010/main" val="1192166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990" rtl="0" eaLnBrk="1" latinLnBrk="0" hangingPunct="1">
        <a:spcBef>
          <a:spcPct val="0"/>
        </a:spcBef>
        <a:buNone/>
        <a:defRPr kumimoji="1" sz="5000" kern="1200">
          <a:solidFill>
            <a:schemeClr val="tx1"/>
          </a:solidFill>
          <a:latin typeface="+mj-lt"/>
          <a:ea typeface="+mj-ea"/>
          <a:cs typeface="+mj-cs"/>
        </a:defRPr>
      </a:lvl1pPr>
    </p:titleStyle>
    <p:bodyStyle>
      <a:lvl1pPr marL="391121" indent="-391121" algn="l" defTabSz="1042990"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1pPr>
      <a:lvl2pPr marL="847430" indent="-325934" algn="l" defTabSz="104299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2pPr>
      <a:lvl3pPr marL="1303738" indent="-260748" algn="l" defTabSz="1042990"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25233" indent="-260748" algn="l" defTabSz="104299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4pPr>
      <a:lvl5pPr marL="2346728" indent="-260748" algn="l" defTabSz="104299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5pPr>
      <a:lvl6pPr marL="2868222" indent="-260748" algn="l" defTabSz="104299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89718" indent="-260748" algn="l" defTabSz="104299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911213" indent="-260748" algn="l" defTabSz="104299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432708" indent="-260748" algn="l" defTabSz="1042990"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42990" rtl="0" eaLnBrk="1" latinLnBrk="0" hangingPunct="1">
        <a:defRPr kumimoji="1" sz="2100" kern="1200">
          <a:solidFill>
            <a:schemeClr val="tx1"/>
          </a:solidFill>
          <a:latin typeface="+mn-lt"/>
          <a:ea typeface="+mn-ea"/>
          <a:cs typeface="+mn-cs"/>
        </a:defRPr>
      </a:lvl1pPr>
      <a:lvl2pPr marL="521495" algn="l" defTabSz="1042990" rtl="0" eaLnBrk="1" latinLnBrk="0" hangingPunct="1">
        <a:defRPr kumimoji="1" sz="2100" kern="1200">
          <a:solidFill>
            <a:schemeClr val="tx1"/>
          </a:solidFill>
          <a:latin typeface="+mn-lt"/>
          <a:ea typeface="+mn-ea"/>
          <a:cs typeface="+mn-cs"/>
        </a:defRPr>
      </a:lvl2pPr>
      <a:lvl3pPr marL="1042990" algn="l" defTabSz="1042990" rtl="0" eaLnBrk="1" latinLnBrk="0" hangingPunct="1">
        <a:defRPr kumimoji="1" sz="2100" kern="1200">
          <a:solidFill>
            <a:schemeClr val="tx1"/>
          </a:solidFill>
          <a:latin typeface="+mn-lt"/>
          <a:ea typeface="+mn-ea"/>
          <a:cs typeface="+mn-cs"/>
        </a:defRPr>
      </a:lvl3pPr>
      <a:lvl4pPr marL="1564485" algn="l" defTabSz="1042990" rtl="0" eaLnBrk="1" latinLnBrk="0" hangingPunct="1">
        <a:defRPr kumimoji="1" sz="2100" kern="1200">
          <a:solidFill>
            <a:schemeClr val="tx1"/>
          </a:solidFill>
          <a:latin typeface="+mn-lt"/>
          <a:ea typeface="+mn-ea"/>
          <a:cs typeface="+mn-cs"/>
        </a:defRPr>
      </a:lvl4pPr>
      <a:lvl5pPr marL="2085981" algn="l" defTabSz="1042990" rtl="0" eaLnBrk="1" latinLnBrk="0" hangingPunct="1">
        <a:defRPr kumimoji="1" sz="2100" kern="1200">
          <a:solidFill>
            <a:schemeClr val="tx1"/>
          </a:solidFill>
          <a:latin typeface="+mn-lt"/>
          <a:ea typeface="+mn-ea"/>
          <a:cs typeface="+mn-cs"/>
        </a:defRPr>
      </a:lvl5pPr>
      <a:lvl6pPr marL="2607476" algn="l" defTabSz="1042990" rtl="0" eaLnBrk="1" latinLnBrk="0" hangingPunct="1">
        <a:defRPr kumimoji="1" sz="2100" kern="1200">
          <a:solidFill>
            <a:schemeClr val="tx1"/>
          </a:solidFill>
          <a:latin typeface="+mn-lt"/>
          <a:ea typeface="+mn-ea"/>
          <a:cs typeface="+mn-cs"/>
        </a:defRPr>
      </a:lvl6pPr>
      <a:lvl7pPr marL="3128970" algn="l" defTabSz="1042990" rtl="0" eaLnBrk="1" latinLnBrk="0" hangingPunct="1">
        <a:defRPr kumimoji="1" sz="2100" kern="1200">
          <a:solidFill>
            <a:schemeClr val="tx1"/>
          </a:solidFill>
          <a:latin typeface="+mn-lt"/>
          <a:ea typeface="+mn-ea"/>
          <a:cs typeface="+mn-cs"/>
        </a:defRPr>
      </a:lvl7pPr>
      <a:lvl8pPr marL="3650465" algn="l" defTabSz="1042990" rtl="0" eaLnBrk="1" latinLnBrk="0" hangingPunct="1">
        <a:defRPr kumimoji="1" sz="2100" kern="1200">
          <a:solidFill>
            <a:schemeClr val="tx1"/>
          </a:solidFill>
          <a:latin typeface="+mn-lt"/>
          <a:ea typeface="+mn-ea"/>
          <a:cs typeface="+mn-cs"/>
        </a:defRPr>
      </a:lvl8pPr>
      <a:lvl9pPr marL="4171960" algn="l" defTabSz="1042990"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図 2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12879" y="388799"/>
            <a:ext cx="1282230" cy="1155194"/>
          </a:xfrm>
          <a:prstGeom prst="rect">
            <a:avLst/>
          </a:prstGeom>
          <a:noFill/>
          <a:ln>
            <a:noFill/>
          </a:ln>
        </p:spPr>
      </p:pic>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9795" y="412499"/>
            <a:ext cx="1120556" cy="1030911"/>
          </a:xfrm>
          <a:prstGeom prst="rect">
            <a:avLst/>
          </a:prstGeom>
        </p:spPr>
      </p:pic>
      <p:sp>
        <p:nvSpPr>
          <p:cNvPr id="18" name="円柱 17"/>
          <p:cNvSpPr/>
          <p:nvPr/>
        </p:nvSpPr>
        <p:spPr>
          <a:xfrm>
            <a:off x="5197931" y="1663245"/>
            <a:ext cx="1792580" cy="2004411"/>
          </a:xfrm>
          <a:prstGeom prst="can">
            <a:avLst>
              <a:gd name="adj" fmla="val 2416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1044326" y="117835"/>
            <a:ext cx="5400601" cy="1474924"/>
          </a:xfrm>
          <a:prstGeom prst="rect">
            <a:avLst/>
          </a:prstGeom>
          <a:noFill/>
        </p:spPr>
        <p:txBody>
          <a:bodyPr wrap="square" lIns="104299" tIns="52150" rIns="104299" bIns="52150" rtlCol="0">
            <a:spAutoFit/>
          </a:bodyPr>
          <a:lstStyle/>
          <a:p>
            <a:endParaRPr lang="en-US" altLang="ja-JP" sz="1300" dirty="0">
              <a:latin typeface="ＭＳ 明朝" panose="02020609040205080304" pitchFamily="17" charset="-128"/>
              <a:ea typeface="ＭＳ 明朝" panose="02020609040205080304" pitchFamily="17" charset="-128"/>
            </a:endParaRPr>
          </a:p>
          <a:p>
            <a:pPr algn="ctr"/>
            <a:r>
              <a:rPr lang="ja-JP" altLang="en-US" sz="3800"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私のプラごみ削減</a:t>
            </a:r>
            <a:r>
              <a:rPr lang="ja-JP" altLang="en-US" sz="3800"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提案</a:t>
            </a:r>
            <a:endParaRPr lang="en-US" altLang="ja-JP" sz="3800"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a:p>
            <a:pPr algn="ctr"/>
            <a:r>
              <a:rPr lang="ja-JP" altLang="en-US" sz="3800" dirty="0" smtClean="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を募集します</a:t>
            </a:r>
            <a:endParaRPr lang="ja-JP" altLang="en-US" sz="3800" dirty="0">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endParaRPr>
          </a:p>
        </p:txBody>
      </p:sp>
      <p:sp>
        <p:nvSpPr>
          <p:cNvPr id="9" name="テキスト ボックス 8"/>
          <p:cNvSpPr txBox="1"/>
          <p:nvPr/>
        </p:nvSpPr>
        <p:spPr>
          <a:xfrm>
            <a:off x="550429" y="2040217"/>
            <a:ext cx="1667235" cy="1290258"/>
          </a:xfrm>
          <a:prstGeom prst="rect">
            <a:avLst/>
          </a:prstGeom>
          <a:noFill/>
        </p:spPr>
        <p:txBody>
          <a:bodyPr wrap="square" lIns="104299" tIns="52150" rIns="104299" bIns="52150" rtlCol="0">
            <a:spAutoFit/>
          </a:bodyPr>
          <a:lstStyle/>
          <a:p>
            <a:pPr algn="ctr"/>
            <a:r>
              <a:rPr kumimoji="1" lang="ja-JP" altLang="en-US" sz="1400" b="1" dirty="0" smtClean="0">
                <a:latin typeface="HG丸ｺﾞｼｯｸM-PRO" panose="020F0600000000000000" pitchFamily="50" charset="-128"/>
                <a:ea typeface="HG丸ｺﾞｼｯｸM-PRO" panose="020F0600000000000000" pitchFamily="50" charset="-128"/>
              </a:rPr>
              <a:t>令和元年</a:t>
            </a:r>
            <a:endParaRPr kumimoji="1" lang="en-US" altLang="ja-JP" sz="1400" b="1" dirty="0" smtClean="0">
              <a:latin typeface="HG丸ｺﾞｼｯｸM-PRO" panose="020F0600000000000000" pitchFamily="50" charset="-128"/>
              <a:ea typeface="HG丸ｺﾞｼｯｸM-PRO" panose="020F0600000000000000" pitchFamily="50" charset="-128"/>
            </a:endParaRPr>
          </a:p>
          <a:p>
            <a:pPr algn="ctr"/>
            <a:r>
              <a:rPr lang="ja-JP" altLang="en-US" b="1" dirty="0" smtClean="0">
                <a:latin typeface="HG丸ｺﾞｼｯｸM-PRO" panose="020F0600000000000000" pitchFamily="50" charset="-128"/>
                <a:ea typeface="HG丸ｺﾞｼｯｸM-PRO" panose="020F0600000000000000" pitchFamily="50" charset="-128"/>
              </a:rPr>
              <a:t>８月３０日（金）</a:t>
            </a:r>
            <a:endParaRPr lang="en-US" altLang="ja-JP" b="1" dirty="0" smtClean="0">
              <a:latin typeface="HG丸ｺﾞｼｯｸM-PRO" panose="020F0600000000000000" pitchFamily="50" charset="-128"/>
              <a:ea typeface="HG丸ｺﾞｼｯｸM-PRO" panose="020F0600000000000000" pitchFamily="50" charset="-128"/>
            </a:endParaRPr>
          </a:p>
          <a:p>
            <a:pPr algn="ctr"/>
            <a:r>
              <a:rPr kumimoji="1" lang="ja-JP" altLang="en-US" b="1" dirty="0">
                <a:latin typeface="HG丸ｺﾞｼｯｸM-PRO" panose="020F0600000000000000" pitchFamily="50" charset="-128"/>
                <a:ea typeface="HG丸ｺﾞｼｯｸM-PRO" panose="020F0600000000000000" pitchFamily="50" charset="-128"/>
              </a:rPr>
              <a:t>必着</a:t>
            </a:r>
          </a:p>
        </p:txBody>
      </p:sp>
      <p:graphicFrame>
        <p:nvGraphicFramePr>
          <p:cNvPr id="15" name="表 14"/>
          <p:cNvGraphicFramePr>
            <a:graphicFrameLocks noGrp="1"/>
          </p:cNvGraphicFramePr>
          <p:nvPr>
            <p:extLst>
              <p:ext uri="{D42A27DB-BD31-4B8C-83A1-F6EECF244321}">
                <p14:modId xmlns:p14="http://schemas.microsoft.com/office/powerpoint/2010/main" val="235081674"/>
              </p:ext>
            </p:extLst>
          </p:nvPr>
        </p:nvGraphicFramePr>
        <p:xfrm>
          <a:off x="606778" y="3810149"/>
          <a:ext cx="6342205" cy="2532952"/>
        </p:xfrm>
        <a:graphic>
          <a:graphicData uri="http://schemas.openxmlformats.org/drawingml/2006/table">
            <a:tbl>
              <a:tblPr firstRow="1" bandRow="1">
                <a:tableStyleId>{5C22544A-7EE6-4342-B048-85BDC9FD1C3A}</a:tableStyleId>
              </a:tblPr>
              <a:tblGrid>
                <a:gridCol w="1122962"/>
                <a:gridCol w="5219243"/>
              </a:tblGrid>
              <a:tr h="0">
                <a:tc>
                  <a:txBody>
                    <a:bodyPr/>
                    <a:lstStyle/>
                    <a:p>
                      <a:pPr>
                        <a:lnSpc>
                          <a:spcPct val="150000"/>
                        </a:lnSpc>
                      </a:pPr>
                      <a:r>
                        <a:rPr kumimoji="1" lang="ja-JP" altLang="en-US" sz="1400" dirty="0" smtClean="0">
                          <a:latin typeface="HG丸ｺﾞｼｯｸM-PRO" panose="020F0600000000000000" pitchFamily="50" charset="-128"/>
                          <a:ea typeface="HG丸ｺﾞｼｯｸM-PRO" panose="020F0600000000000000" pitchFamily="50" charset="-128"/>
                        </a:rPr>
                        <a:t>募集内容</a:t>
                      </a:r>
                      <a:endParaRPr kumimoji="1" lang="ja-JP" altLang="en-US" sz="1400" dirty="0">
                        <a:latin typeface="HG丸ｺﾞｼｯｸM-PRO" panose="020F0600000000000000" pitchFamily="50" charset="-128"/>
                        <a:ea typeface="HG丸ｺﾞｼｯｸM-PRO" panose="020F0600000000000000" pitchFamily="50" charset="-128"/>
                      </a:endParaRPr>
                    </a:p>
                  </a:txBody>
                  <a:tcPr marL="100817" marR="100817" marT="53467" marB="53467" anchor="ctr" anchorCtr="1">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pPr>
                      <a:r>
                        <a:rPr lang="ja-JP" altLang="en-US" sz="1200" b="0" dirty="0" smtClean="0">
                          <a:solidFill>
                            <a:schemeClr val="tx1"/>
                          </a:solidFill>
                          <a:latin typeface="HG丸ｺﾞｼｯｸM-PRO" panose="020F0600000000000000" pitchFamily="50" charset="-128"/>
                          <a:ea typeface="HG丸ｺﾞｼｯｸM-PRO" panose="020F0600000000000000" pitchFamily="50" charset="-128"/>
                        </a:rPr>
                        <a:t>■</a:t>
                      </a:r>
                      <a:r>
                        <a:rPr kumimoji="1" lang="ja-JP" altLang="en-US" sz="1200" b="0" dirty="0" smtClean="0">
                          <a:solidFill>
                            <a:schemeClr val="tx1"/>
                          </a:solidFill>
                          <a:latin typeface="HG丸ｺﾞｼｯｸM-PRO" panose="020F0600000000000000" pitchFamily="50" charset="-128"/>
                          <a:ea typeface="HG丸ｺﾞｼｯｸM-PRO" panose="020F0600000000000000" pitchFamily="50" charset="-128"/>
                        </a:rPr>
                        <a:t>関西広域連合を構成する府県市（滋賀県、京都府、大阪府、兵庫県、和歌山県、鳥取県、徳島県、京都市、大阪市、堺市、神戸市）</a:t>
                      </a:r>
                      <a:r>
                        <a:rPr lang="ja-JP" altLang="en-US" sz="1200" b="0" dirty="0" smtClean="0">
                          <a:solidFill>
                            <a:schemeClr val="tx1"/>
                          </a:solidFill>
                          <a:latin typeface="HG丸ｺﾞｼｯｸM-PRO" panose="020F0600000000000000" pitchFamily="50" charset="-128"/>
                          <a:ea typeface="HG丸ｺﾞｼｯｸM-PRO" panose="020F0600000000000000" pitchFamily="50" charset="-128"/>
                        </a:rPr>
                        <a:t>の住民、団体、事業所のプラスチックごみ問題への関心をより高めていただくため、「私のプラごみ削減提案」として、プラスチックごみの３Ｒ（リデュース・リユース・リサイクル）に関する自らの取組や、これから始めたいと考えていることなどを募集します。</a:t>
                      </a:r>
                    </a:p>
                    <a:p>
                      <a:pPr>
                        <a:lnSpc>
                          <a:spcPct val="150000"/>
                        </a:lnSpc>
                      </a:pPr>
                      <a:r>
                        <a:rPr kumimoji="1" lang="ja-JP" altLang="en-US" sz="1200" b="0" dirty="0" smtClean="0">
                          <a:solidFill>
                            <a:schemeClr val="tx1"/>
                          </a:solidFill>
                          <a:latin typeface="HG丸ｺﾞｼｯｸM-PRO" panose="020F0600000000000000" pitchFamily="50" charset="-128"/>
                          <a:ea typeface="HG丸ｺﾞｼｯｸM-PRO" panose="020F0600000000000000" pitchFamily="50" charset="-128"/>
                        </a:rPr>
                        <a:t>■</a:t>
                      </a:r>
                      <a:r>
                        <a:rPr kumimoji="1" lang="en-US" altLang="ja-JP" sz="1200" b="1" u="sng" dirty="0" smtClean="0">
                          <a:solidFill>
                            <a:schemeClr val="tx1"/>
                          </a:solidFill>
                          <a:latin typeface="HG丸ｺﾞｼｯｸM-PRO" panose="020F0600000000000000" pitchFamily="50" charset="-128"/>
                          <a:ea typeface="HG丸ｺﾞｼｯｸM-PRO" panose="020F0600000000000000" pitchFamily="50" charset="-128"/>
                        </a:rPr>
                        <a:t>100</a:t>
                      </a:r>
                      <a:r>
                        <a:rPr kumimoji="1" lang="ja-JP" altLang="en-US" sz="1200" b="1" u="sng" dirty="0" smtClean="0">
                          <a:solidFill>
                            <a:schemeClr val="tx1"/>
                          </a:solidFill>
                          <a:latin typeface="HG丸ｺﾞｼｯｸM-PRO" panose="020F0600000000000000" pitchFamily="50" charset="-128"/>
                          <a:ea typeface="HG丸ｺﾞｼｯｸM-PRO" panose="020F0600000000000000" pitchFamily="50" charset="-128"/>
                        </a:rPr>
                        <a:t>～</a:t>
                      </a:r>
                      <a:r>
                        <a:rPr kumimoji="1" lang="en-US" altLang="ja-JP" sz="1200" b="1" u="sng" dirty="0" smtClean="0">
                          <a:solidFill>
                            <a:schemeClr val="tx1"/>
                          </a:solidFill>
                          <a:latin typeface="HG丸ｺﾞｼｯｸM-PRO" panose="020F0600000000000000" pitchFamily="50" charset="-128"/>
                          <a:ea typeface="HG丸ｺﾞｼｯｸM-PRO" panose="020F0600000000000000" pitchFamily="50" charset="-128"/>
                        </a:rPr>
                        <a:t>150</a:t>
                      </a:r>
                      <a:r>
                        <a:rPr kumimoji="1" lang="ja-JP" altLang="en-US" sz="1200" b="1" u="sng" dirty="0" smtClean="0">
                          <a:solidFill>
                            <a:schemeClr val="tx1"/>
                          </a:solidFill>
                          <a:latin typeface="HG丸ｺﾞｼｯｸM-PRO" panose="020F0600000000000000" pitchFamily="50" charset="-128"/>
                          <a:ea typeface="HG丸ｺﾞｼｯｸM-PRO" panose="020F0600000000000000" pitchFamily="50" charset="-128"/>
                        </a:rPr>
                        <a:t>文字程度で記載</a:t>
                      </a:r>
                      <a:r>
                        <a:rPr kumimoji="1" lang="ja-JP" altLang="en-US" sz="1200" b="0" u="none" dirty="0" smtClean="0">
                          <a:solidFill>
                            <a:schemeClr val="tx1"/>
                          </a:solidFill>
                          <a:latin typeface="HG丸ｺﾞｼｯｸM-PRO" panose="020F0600000000000000" pitchFamily="50" charset="-128"/>
                          <a:ea typeface="HG丸ｺﾞｼｯｸM-PRO" panose="020F0600000000000000" pitchFamily="50" charset="-128"/>
                        </a:rPr>
                        <a:t>してください。（提案の理由・きっかけがあれば別途記載してください。また、必要に応じて要約・編集等を行うことがありますので、御了承ください。）</a:t>
                      </a:r>
                      <a:endParaRPr kumimoji="1" lang="ja-JP" altLang="en-US" sz="1200" b="0" u="none" dirty="0">
                        <a:solidFill>
                          <a:schemeClr val="tx1"/>
                        </a:solidFill>
                        <a:latin typeface="HG丸ｺﾞｼｯｸM-PRO" panose="020F0600000000000000" pitchFamily="50" charset="-128"/>
                        <a:ea typeface="HG丸ｺﾞｼｯｸM-PRO" panose="020F0600000000000000" pitchFamily="50" charset="-128"/>
                      </a:endParaRPr>
                    </a:p>
                  </a:txBody>
                  <a:tcPr marL="100817" marR="100817" marT="53467" marB="53467">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2018049220"/>
              </p:ext>
            </p:extLst>
          </p:nvPr>
        </p:nvGraphicFramePr>
        <p:xfrm>
          <a:off x="609601" y="6418312"/>
          <a:ext cx="6350000" cy="944612"/>
        </p:xfrm>
        <a:graphic>
          <a:graphicData uri="http://schemas.openxmlformats.org/drawingml/2006/table">
            <a:tbl>
              <a:tblPr firstRow="1" bandRow="1">
                <a:tableStyleId>{5C22544A-7EE6-4342-B048-85BDC9FD1C3A}</a:tableStyleId>
              </a:tblPr>
              <a:tblGrid>
                <a:gridCol w="1114032"/>
                <a:gridCol w="5235968"/>
              </a:tblGrid>
              <a:tr h="944612">
                <a:tc>
                  <a:txBody>
                    <a:bodyPr/>
                    <a:lstStyle/>
                    <a:p>
                      <a:pPr>
                        <a:lnSpc>
                          <a:spcPct val="150000"/>
                        </a:lnSpc>
                      </a:pPr>
                      <a:r>
                        <a:rPr kumimoji="1" lang="ja-JP" altLang="en-US" sz="1400" dirty="0" smtClean="0">
                          <a:latin typeface="HG丸ｺﾞｼｯｸM-PRO" panose="020F0600000000000000" pitchFamily="50" charset="-128"/>
                          <a:ea typeface="HG丸ｺﾞｼｯｸM-PRO" panose="020F0600000000000000" pitchFamily="50" charset="-128"/>
                        </a:rPr>
                        <a:t>応募資格</a:t>
                      </a:r>
                      <a:endParaRPr kumimoji="1" lang="ja-JP" altLang="en-US" sz="1400" dirty="0">
                        <a:latin typeface="HG丸ｺﾞｼｯｸM-PRO" panose="020F0600000000000000" pitchFamily="50" charset="-128"/>
                        <a:ea typeface="HG丸ｺﾞｼｯｸM-PRO" panose="020F0600000000000000" pitchFamily="50" charset="-128"/>
                      </a:endParaRPr>
                    </a:p>
                  </a:txBody>
                  <a:tcPr marL="100817" marR="100817" marT="53467" marB="53467" anchor="ctr" anchorCtr="1">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pPr>
                      <a:r>
                        <a:rPr kumimoji="1" lang="ja-JP" altLang="en-US" sz="1200" b="0" dirty="0" smtClean="0">
                          <a:solidFill>
                            <a:schemeClr val="tx1"/>
                          </a:solidFill>
                          <a:latin typeface="HG丸ｺﾞｼｯｸM-PRO" panose="020F0600000000000000" pitchFamily="50" charset="-128"/>
                          <a:ea typeface="HG丸ｺﾞｼｯｸM-PRO" panose="020F0600000000000000" pitchFamily="50" charset="-128"/>
                        </a:rPr>
                        <a:t>■</a:t>
                      </a:r>
                      <a:r>
                        <a:rPr kumimoji="1" lang="ja-JP" altLang="en-US" sz="1200" b="1" u="sng" dirty="0" smtClean="0">
                          <a:solidFill>
                            <a:schemeClr val="tx1"/>
                          </a:solidFill>
                          <a:latin typeface="HG丸ｺﾞｼｯｸM-PRO" panose="020F0600000000000000" pitchFamily="50" charset="-128"/>
                          <a:ea typeface="HG丸ｺﾞｼｯｸM-PRO" panose="020F0600000000000000" pitchFamily="50" charset="-128"/>
                        </a:rPr>
                        <a:t>構成府県市に在住、通勤、通学されている方</a:t>
                      </a:r>
                      <a:r>
                        <a:rPr kumimoji="1" lang="ja-JP" altLang="en-US" sz="1200" b="1" dirty="0" smtClean="0">
                          <a:solidFill>
                            <a:schemeClr val="tx1"/>
                          </a:solidFill>
                          <a:latin typeface="HG丸ｺﾞｼｯｸM-PRO" panose="020F0600000000000000" pitchFamily="50" charset="-128"/>
                          <a:ea typeface="HG丸ｺﾞｼｯｸM-PRO" panose="020F0600000000000000" pitchFamily="50" charset="-128"/>
                        </a:rPr>
                        <a:t>もしくは</a:t>
                      </a:r>
                      <a:r>
                        <a:rPr kumimoji="1" lang="ja-JP" altLang="en-US" sz="1200" b="1" u="sng" dirty="0" smtClean="0">
                          <a:solidFill>
                            <a:schemeClr val="tx1"/>
                          </a:solidFill>
                          <a:latin typeface="HG丸ｺﾞｼｯｸM-PRO" panose="020F0600000000000000" pitchFamily="50" charset="-128"/>
                          <a:ea typeface="HG丸ｺﾞｼｯｸM-PRO" panose="020F0600000000000000" pitchFamily="50" charset="-128"/>
                        </a:rPr>
                        <a:t>この区域に拠点を置く団体・事業所</a:t>
                      </a:r>
                      <a:endParaRPr kumimoji="1" lang="en-US" altLang="ja-JP" sz="1200" b="1" u="sng" dirty="0" smtClean="0">
                        <a:solidFill>
                          <a:schemeClr val="tx1"/>
                        </a:solidFill>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1200" b="0" dirty="0" smtClean="0">
                          <a:solidFill>
                            <a:schemeClr val="tx1"/>
                          </a:solidFill>
                          <a:latin typeface="HG丸ｺﾞｼｯｸM-PRO" panose="020F0600000000000000" pitchFamily="50" charset="-128"/>
                          <a:ea typeface="HG丸ｺﾞｼｯｸM-PRO" panose="020F0600000000000000" pitchFamily="50" charset="-128"/>
                        </a:rPr>
                        <a:t>■年齢、個人・法人は問いません。</a:t>
                      </a:r>
                      <a:endParaRPr kumimoji="1" lang="ja-JP" altLang="en-US" sz="1200" b="0" dirty="0">
                        <a:solidFill>
                          <a:schemeClr val="tx1"/>
                        </a:solidFill>
                        <a:latin typeface="HG丸ｺﾞｼｯｸM-PRO" panose="020F0600000000000000" pitchFamily="50" charset="-128"/>
                        <a:ea typeface="HG丸ｺﾞｼｯｸM-PRO" panose="020F0600000000000000" pitchFamily="50" charset="-128"/>
                      </a:endParaRPr>
                    </a:p>
                  </a:txBody>
                  <a:tcPr marL="100817" marR="100817" marT="53467" marB="53467">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7" name="テキスト ボックス 16"/>
          <p:cNvSpPr txBox="1"/>
          <p:nvPr/>
        </p:nvSpPr>
        <p:spPr>
          <a:xfrm>
            <a:off x="2359521" y="1674292"/>
            <a:ext cx="2648473" cy="2088231"/>
          </a:xfrm>
          <a:prstGeom prst="rect">
            <a:avLst/>
          </a:prstGeom>
          <a:noFill/>
        </p:spPr>
        <p:txBody>
          <a:bodyPr vert="eaVert" wrap="square" lIns="324000" tIns="52150" rIns="104299" bIns="52150" rtlCol="0">
            <a:spAutoFit/>
          </a:bodyPr>
          <a:lstStyle/>
          <a:p>
            <a:pPr>
              <a:lnSpc>
                <a:spcPct val="150000"/>
              </a:lnSpc>
            </a:pPr>
            <a:r>
              <a:rPr lang="ja-JP" altLang="en-US" sz="1200" dirty="0">
                <a:latin typeface="HG丸ｺﾞｼｯｸM-PRO" panose="020F0600000000000000" pitchFamily="50" charset="-128"/>
                <a:ea typeface="HG丸ｺﾞｼｯｸM-PRO" panose="020F0600000000000000" pitchFamily="50" charset="-128"/>
              </a:rPr>
              <a:t>関西広域連合では</a:t>
            </a:r>
            <a:r>
              <a:rPr lang="ja-JP" altLang="en-US" sz="1200" dirty="0" smtClean="0">
                <a:latin typeface="HG丸ｺﾞｼｯｸM-PRO" panose="020F0600000000000000" pitchFamily="50" charset="-128"/>
                <a:ea typeface="HG丸ｺﾞｼｯｸM-PRO" panose="020F0600000000000000" pitchFamily="50" charset="-128"/>
              </a:rPr>
              <a:t>、</a:t>
            </a:r>
            <a:endParaRPr lang="en-US" altLang="ja-JP" sz="1200" dirty="0" smtClean="0">
              <a:latin typeface="HG丸ｺﾞｼｯｸM-PRO" panose="020F0600000000000000" pitchFamily="50" charset="-128"/>
              <a:ea typeface="HG丸ｺﾞｼｯｸM-PRO" panose="020F0600000000000000" pitchFamily="50" charset="-128"/>
            </a:endParaRPr>
          </a:p>
          <a:p>
            <a:pPr>
              <a:lnSpc>
                <a:spcPct val="150000"/>
              </a:lnSpc>
            </a:pPr>
            <a:r>
              <a:rPr lang="ja-JP" altLang="en-US" sz="1200" dirty="0" smtClean="0">
                <a:latin typeface="HG丸ｺﾞｼｯｸM-PRO" panose="020F0600000000000000" pitchFamily="50" charset="-128"/>
                <a:ea typeface="HG丸ｺﾞｼｯｸM-PRO" panose="020F0600000000000000" pitchFamily="50" charset="-128"/>
              </a:rPr>
              <a:t>海洋流出が世界的に問題となっているプラスチックごみの削減に取り組んでいます。</a:t>
            </a:r>
            <a:endParaRPr lang="en-US" altLang="ja-JP" sz="1200" dirty="0" smtClean="0">
              <a:latin typeface="HG丸ｺﾞｼｯｸM-PRO" panose="020F0600000000000000" pitchFamily="50" charset="-128"/>
              <a:ea typeface="HG丸ｺﾞｼｯｸM-PRO" panose="020F0600000000000000" pitchFamily="50" charset="-128"/>
            </a:endParaRPr>
          </a:p>
          <a:p>
            <a:pPr>
              <a:lnSpc>
                <a:spcPct val="150000"/>
              </a:lnSpc>
            </a:pPr>
            <a:r>
              <a:rPr lang="ja-JP" altLang="en-US" sz="1200" dirty="0" smtClean="0">
                <a:latin typeface="HG丸ｺﾞｼｯｸM-PRO" panose="020F0600000000000000" pitchFamily="50" charset="-128"/>
                <a:ea typeface="HG丸ｺﾞｼｯｸM-PRO" panose="020F0600000000000000" pitchFamily="50" charset="-128"/>
              </a:rPr>
              <a:t>今回、プラスチックごみ問題への関心</a:t>
            </a:r>
            <a:r>
              <a:rPr lang="ja-JP" altLang="en-US" sz="1200" dirty="0">
                <a:latin typeface="HG丸ｺﾞｼｯｸM-PRO" panose="020F0600000000000000" pitchFamily="50" charset="-128"/>
                <a:ea typeface="HG丸ｺﾞｼｯｸM-PRO" panose="020F0600000000000000" pitchFamily="50" charset="-128"/>
              </a:rPr>
              <a:t>を</a:t>
            </a:r>
            <a:r>
              <a:rPr lang="ja-JP" altLang="en-US" sz="1200" dirty="0" smtClean="0">
                <a:latin typeface="HG丸ｺﾞｼｯｸM-PRO" panose="020F0600000000000000" pitchFamily="50" charset="-128"/>
                <a:ea typeface="HG丸ｺﾞｼｯｸM-PRO" panose="020F0600000000000000" pitchFamily="50" charset="-128"/>
              </a:rPr>
              <a:t>より高めるため、「</a:t>
            </a:r>
            <a:r>
              <a:rPr lang="ja-JP" altLang="en-US" sz="1200" dirty="0">
                <a:latin typeface="HG丸ｺﾞｼｯｸM-PRO" panose="020F0600000000000000" pitchFamily="50" charset="-128"/>
                <a:ea typeface="HG丸ｺﾞｼｯｸM-PRO" panose="020F0600000000000000" pitchFamily="50" charset="-128"/>
              </a:rPr>
              <a:t>私のプラごみ削減提案」を募集します</a:t>
            </a:r>
            <a:r>
              <a:rPr lang="ja-JP" altLang="en-US" sz="1200" dirty="0">
                <a:latin typeface="ＭＳ 明朝" panose="02020609040205080304" pitchFamily="17" charset="-128"/>
                <a:ea typeface="ＭＳ 明朝" panose="02020609040205080304" pitchFamily="17" charset="-128"/>
              </a:rPr>
              <a:t>。</a:t>
            </a:r>
          </a:p>
        </p:txBody>
      </p:sp>
      <p:graphicFrame>
        <p:nvGraphicFramePr>
          <p:cNvPr id="20" name="表 19"/>
          <p:cNvGraphicFramePr>
            <a:graphicFrameLocks noGrp="1"/>
          </p:cNvGraphicFramePr>
          <p:nvPr>
            <p:extLst>
              <p:ext uri="{D42A27DB-BD31-4B8C-83A1-F6EECF244321}">
                <p14:modId xmlns:p14="http://schemas.microsoft.com/office/powerpoint/2010/main" val="24176975"/>
              </p:ext>
            </p:extLst>
          </p:nvPr>
        </p:nvGraphicFramePr>
        <p:xfrm>
          <a:off x="597039" y="7434932"/>
          <a:ext cx="6351944" cy="3024336"/>
        </p:xfrm>
        <a:graphic>
          <a:graphicData uri="http://schemas.openxmlformats.org/drawingml/2006/table">
            <a:tbl>
              <a:tblPr firstRow="1" bandRow="1">
                <a:tableStyleId>{5C22544A-7EE6-4342-B048-85BDC9FD1C3A}</a:tableStyleId>
              </a:tblPr>
              <a:tblGrid>
                <a:gridCol w="1125081"/>
                <a:gridCol w="5226863"/>
              </a:tblGrid>
              <a:tr h="3024336">
                <a:tc>
                  <a:txBody>
                    <a:bodyPr/>
                    <a:lstStyle/>
                    <a:p>
                      <a:pPr>
                        <a:lnSpc>
                          <a:spcPct val="150000"/>
                        </a:lnSpc>
                      </a:pPr>
                      <a:r>
                        <a:rPr kumimoji="1" lang="ja-JP" altLang="en-US" sz="1400" dirty="0" smtClean="0">
                          <a:latin typeface="HG丸ｺﾞｼｯｸM-PRO" panose="020F0600000000000000" pitchFamily="50" charset="-128"/>
                          <a:ea typeface="HG丸ｺﾞｼｯｸM-PRO" panose="020F0600000000000000" pitchFamily="50" charset="-128"/>
                        </a:rPr>
                        <a:t>応募方法</a:t>
                      </a:r>
                      <a:endParaRPr kumimoji="1" lang="ja-JP" altLang="en-US" sz="1400" dirty="0">
                        <a:latin typeface="HG丸ｺﾞｼｯｸM-PRO" panose="020F0600000000000000" pitchFamily="50" charset="-128"/>
                        <a:ea typeface="HG丸ｺﾞｼｯｸM-PRO" panose="020F0600000000000000" pitchFamily="50" charset="-128"/>
                      </a:endParaRPr>
                    </a:p>
                  </a:txBody>
                  <a:tcPr marL="100817" marR="100817" marT="53467" marB="53467" anchor="ctr" anchorCtr="1">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50000"/>
                        </a:lnSpc>
                      </a:pP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■応募は</a:t>
                      </a:r>
                      <a:r>
                        <a:rPr kumimoji="1" lang="ja-JP" altLang="ja-JP" sz="1200" b="1" u="sng"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郵送</a:t>
                      </a:r>
                      <a:r>
                        <a:rPr kumimoji="1" lang="ja-JP" altLang="en-US" sz="1200" b="1" u="sng"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en-US" altLang="ja-JP" sz="1200" b="1" u="sng"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FAX</a:t>
                      </a:r>
                      <a:r>
                        <a:rPr kumimoji="1" lang="ja-JP" altLang="en-US" sz="1200" b="1" u="sng" kern="1200" dirty="0" err="1"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ja-JP" altLang="ja-JP" sz="1200" b="1" u="sng"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持参</a:t>
                      </a:r>
                      <a:r>
                        <a:rPr kumimoji="1" lang="ja-JP" altLang="en-US" sz="1200" b="1" u="sng"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ja-JP" altLang="ja-JP" sz="1200" b="1" u="sng"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電子メール</a:t>
                      </a: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により受け付けます。</a:t>
                      </a:r>
                      <a:r>
                        <a:rPr kumimoji="1" lang="ja-JP" altLang="en-US"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この</a:t>
                      </a: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応募用紙または任意の用紙に、氏名</a:t>
                      </a:r>
                      <a:r>
                        <a:rPr kumimoji="1" lang="en-US"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団体・事業所名</a:t>
                      </a:r>
                      <a:r>
                        <a:rPr kumimoji="1" lang="en-US"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ja-JP" altLang="ja-JP" sz="1200" b="0" kern="1200" dirty="0" err="1"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住所</a:t>
                      </a:r>
                      <a:r>
                        <a:rPr kumimoji="1" lang="ja-JP" altLang="en-US"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（所在地）</a:t>
                      </a: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、電話番号、年齢</a:t>
                      </a:r>
                      <a:r>
                        <a:rPr kumimoji="1" lang="ja-JP" altLang="en-US"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を</a:t>
                      </a: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記入し</a:t>
                      </a:r>
                      <a:r>
                        <a:rPr kumimoji="1" lang="ja-JP" altLang="en-US"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、裏面応募先へ</a:t>
                      </a: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提出してください。</a:t>
                      </a:r>
                    </a:p>
                    <a:p>
                      <a:pPr>
                        <a:lnSpc>
                          <a:spcPct val="150000"/>
                        </a:lnSpc>
                      </a:pP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■一人何点でも応募できますが、用紙１枚につき１点とします。</a:t>
                      </a:r>
                    </a:p>
                    <a:p>
                      <a:pPr>
                        <a:lnSpc>
                          <a:spcPct val="150000"/>
                        </a:lnSpc>
                      </a:pP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■応募に係る一切の費用は応募者の負担とします。</a:t>
                      </a:r>
                      <a:endParaRPr kumimoji="1" lang="en-US"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endParaRPr>
                    </a:p>
                    <a:p>
                      <a:pPr marL="0" marR="0" indent="0" algn="l" defTabSz="914400" rtl="0" eaLnBrk="1" fontAlgn="auto" latinLnBrk="0" hangingPunct="1">
                        <a:lnSpc>
                          <a:spcPct val="150000"/>
                        </a:lnSpc>
                        <a:spcBef>
                          <a:spcPts val="0"/>
                        </a:spcBef>
                        <a:spcAft>
                          <a:spcPts val="0"/>
                        </a:spcAft>
                        <a:buClrTx/>
                        <a:buSzTx/>
                        <a:buFontTx/>
                        <a:buNone/>
                        <a:tabLst/>
                        <a:defRPr/>
                      </a:pP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ja-JP" altLang="ja-JP" sz="1200" b="1" u="sng"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持参される場合</a:t>
                      </a:r>
                      <a:r>
                        <a:rPr kumimoji="1" lang="ja-JP" altLang="ja-JP" sz="1200" b="0" u="none"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ja-JP" altLang="en-US" sz="1200" b="0" u="none"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下</a:t>
                      </a:r>
                      <a:r>
                        <a:rPr kumimoji="1" lang="ja-JP" altLang="ja-JP" sz="1200" b="0" u="none"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記の府県庁・市役所</a:t>
                      </a:r>
                      <a:r>
                        <a:rPr kumimoji="1" lang="ja-JP" altLang="en-US" sz="1200" b="0" u="none"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の</a:t>
                      </a:r>
                      <a:r>
                        <a:rPr kumimoji="1" lang="ja-JP" altLang="ja-JP" sz="1200" b="0" u="none"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担当課で</a:t>
                      </a:r>
                      <a:r>
                        <a:rPr kumimoji="1" lang="ja-JP" altLang="en-US" sz="1200" b="0" u="none"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も</a:t>
                      </a:r>
                      <a:r>
                        <a:rPr kumimoji="1" lang="ja-JP" altLang="ja-JP" sz="1200" b="0" u="none"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受け付けます</a:t>
                      </a:r>
                      <a:r>
                        <a:rPr kumimoji="1" lang="ja-JP"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a:t>
                      </a:r>
                      <a:endParaRPr kumimoji="1" lang="en-US" altLang="ja-JP" sz="12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endParaRPr>
                    </a:p>
                  </a:txBody>
                  <a:tcPr marL="100817" marR="100817" marT="53467" marB="53467">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22" name="表 21"/>
          <p:cNvGraphicFramePr>
            <a:graphicFrameLocks noGrp="1"/>
          </p:cNvGraphicFramePr>
          <p:nvPr>
            <p:extLst>
              <p:ext uri="{D42A27DB-BD31-4B8C-83A1-F6EECF244321}">
                <p14:modId xmlns:p14="http://schemas.microsoft.com/office/powerpoint/2010/main" val="1279428554"/>
              </p:ext>
            </p:extLst>
          </p:nvPr>
        </p:nvGraphicFramePr>
        <p:xfrm>
          <a:off x="1764407" y="9252117"/>
          <a:ext cx="5400600" cy="1046150"/>
        </p:xfrm>
        <a:graphic>
          <a:graphicData uri="http://schemas.openxmlformats.org/drawingml/2006/table">
            <a:tbl>
              <a:tblPr firstRow="1" bandRow="1">
                <a:tableStyleId>{073A0DAA-6AF3-43AB-8588-CEC1D06C72B9}</a:tableStyleId>
              </a:tblPr>
              <a:tblGrid>
                <a:gridCol w="684583"/>
                <a:gridCol w="1977685"/>
                <a:gridCol w="532454"/>
                <a:gridCol w="2205878"/>
              </a:tblGrid>
              <a:tr h="208007">
                <a:tc>
                  <a:txBody>
                    <a:bodyPr/>
                    <a:lstStyle/>
                    <a:p>
                      <a:pPr>
                        <a:lnSpc>
                          <a:spcPts val="400"/>
                        </a:lnSpc>
                      </a:pPr>
                      <a:r>
                        <a:rPr kumimoji="1" lang="ja-JP" altLang="en-US" sz="700" b="0" dirty="0" smtClean="0">
                          <a:solidFill>
                            <a:schemeClr val="tx1"/>
                          </a:solidFill>
                        </a:rPr>
                        <a:t>・京都府</a:t>
                      </a:r>
                      <a:endParaRPr kumimoji="1" lang="ja-JP" altLang="en-US" sz="700"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府民環境部循環型社会推進課</a:t>
                      </a:r>
                      <a:endParaRPr kumimoji="1" lang="ja-JP" altLang="en-US" sz="700"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nSpc>
                          <a:spcPts val="400"/>
                        </a:lnSpc>
                      </a:pPr>
                      <a:r>
                        <a:rPr kumimoji="1" lang="ja-JP" altLang="en-US" sz="700" b="0" dirty="0" smtClean="0">
                          <a:solidFill>
                            <a:schemeClr val="tx1"/>
                          </a:solidFill>
                        </a:rPr>
                        <a:t>・徳島県</a:t>
                      </a:r>
                      <a:endParaRPr kumimoji="1" lang="ja-JP" altLang="en-US" sz="700"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県民環境部環境首都課分室</a:t>
                      </a:r>
                      <a:r>
                        <a:rPr kumimoji="1" lang="en-US" altLang="ja-JP" sz="700" b="0" kern="1200" dirty="0" smtClean="0">
                          <a:solidFill>
                            <a:schemeClr val="tx1"/>
                          </a:solidFill>
                          <a:effectLst/>
                        </a:rPr>
                        <a:t>(</a:t>
                      </a:r>
                      <a:r>
                        <a:rPr kumimoji="1" lang="ja-JP" altLang="ja-JP" sz="700" b="0" kern="1200" dirty="0" smtClean="0">
                          <a:solidFill>
                            <a:schemeClr val="tx1"/>
                          </a:solidFill>
                          <a:effectLst/>
                        </a:rPr>
                        <a:t>エコみらいとくしま</a:t>
                      </a:r>
                      <a:r>
                        <a:rPr kumimoji="1" lang="en-US" altLang="ja-JP" sz="700" b="0" kern="1200" dirty="0" smtClean="0">
                          <a:solidFill>
                            <a:schemeClr val="tx1"/>
                          </a:solidFill>
                          <a:effectLst/>
                        </a:rPr>
                        <a:t>)</a:t>
                      </a:r>
                      <a:endParaRPr kumimoji="1" lang="ja-JP" altLang="en-US" sz="700"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206363">
                <a:tc>
                  <a:txBody>
                    <a:bodyPr/>
                    <a:lstStyle/>
                    <a:p>
                      <a:pPr>
                        <a:lnSpc>
                          <a:spcPts val="400"/>
                        </a:lnSpc>
                      </a:pPr>
                      <a:r>
                        <a:rPr kumimoji="1" lang="ja-JP" altLang="en-US" sz="700" b="0" dirty="0" smtClean="0">
                          <a:solidFill>
                            <a:schemeClr val="tx1"/>
                          </a:solidFill>
                        </a:rPr>
                        <a:t>・大阪府</a:t>
                      </a:r>
                      <a:endParaRPr kumimoji="1" lang="ja-JP" altLang="en-US" sz="700" b="0" dirty="0">
                        <a:solidFill>
                          <a:schemeClr val="tx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環境農林水産部循環型社会推進室資源循環課</a:t>
                      </a:r>
                      <a:endParaRPr kumimoji="1" lang="ja-JP" altLang="en-US" sz="700" b="0" dirty="0">
                        <a:solidFill>
                          <a:schemeClr val="tx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en-US" sz="700" b="0" dirty="0" smtClean="0">
                          <a:solidFill>
                            <a:schemeClr val="tx1"/>
                          </a:solidFill>
                        </a:rPr>
                        <a:t>・京都市</a:t>
                      </a:r>
                      <a:endParaRPr kumimoji="1" lang="ja-JP" altLang="en-US" sz="700" b="0" dirty="0">
                        <a:solidFill>
                          <a:schemeClr val="tx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環境政策局循環型社会推進部ごみ減量推進課</a:t>
                      </a:r>
                      <a:endParaRPr kumimoji="1" lang="ja-JP" altLang="en-US" sz="700" b="0" dirty="0">
                        <a:solidFill>
                          <a:schemeClr val="tx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216717">
                <a:tc>
                  <a:txBody>
                    <a:bodyPr/>
                    <a:lstStyle/>
                    <a:p>
                      <a:pPr>
                        <a:lnSpc>
                          <a:spcPts val="400"/>
                        </a:lnSpc>
                      </a:pPr>
                      <a:r>
                        <a:rPr kumimoji="1" lang="ja-JP" altLang="en-US" sz="700" b="0" dirty="0" smtClean="0">
                          <a:solidFill>
                            <a:schemeClr val="tx1"/>
                          </a:solidFill>
                        </a:rPr>
                        <a:t>・兵庫県</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農政環境部環境管理局環境整備課</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en-US" sz="700" b="0" dirty="0" smtClean="0">
                          <a:solidFill>
                            <a:schemeClr val="tx1"/>
                          </a:solidFill>
                        </a:rPr>
                        <a:t>・大阪市</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環境局事業部家庭ごみ減量課</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206363">
                <a:tc>
                  <a:txBody>
                    <a:bodyPr/>
                    <a:lstStyle/>
                    <a:p>
                      <a:pPr>
                        <a:lnSpc>
                          <a:spcPts val="400"/>
                        </a:lnSpc>
                      </a:pPr>
                      <a:r>
                        <a:rPr kumimoji="1" lang="ja-JP" altLang="en-US" sz="700" b="0" dirty="0" smtClean="0">
                          <a:solidFill>
                            <a:schemeClr val="tx1"/>
                          </a:solidFill>
                        </a:rPr>
                        <a:t>・和歌山県</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環境生活部環境政策局循環型社会推進課</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en-US" sz="700" b="0" dirty="0" smtClean="0">
                          <a:solidFill>
                            <a:schemeClr val="tx1"/>
                          </a:solidFill>
                        </a:rPr>
                        <a:t>・堺市</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環境局環境事業部資源循環推進課</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208700">
                <a:tc>
                  <a:txBody>
                    <a:bodyPr/>
                    <a:lstStyle/>
                    <a:p>
                      <a:pPr>
                        <a:lnSpc>
                          <a:spcPts val="400"/>
                        </a:lnSpc>
                      </a:pPr>
                      <a:r>
                        <a:rPr kumimoji="1" lang="ja-JP" altLang="en-US" sz="700" b="0" dirty="0" smtClean="0">
                          <a:solidFill>
                            <a:schemeClr val="tx1"/>
                          </a:solidFill>
                        </a:rPr>
                        <a:t>・鳥取県</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zh-TW" altLang="en-US" sz="700" b="0" kern="1200" dirty="0" smtClean="0">
                          <a:solidFill>
                            <a:schemeClr val="tx1"/>
                          </a:solidFill>
                          <a:effectLst/>
                          <a:latin typeface="ＭＳ Ｐゴシック" panose="020B0600070205080204" pitchFamily="50" charset="-128"/>
                          <a:ea typeface="ＭＳ Ｐゴシック" panose="020B0600070205080204" pitchFamily="50" charset="-128"/>
                        </a:rPr>
                        <a:t>生活環境部循環型社会推進課</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en-US" sz="700" b="0" dirty="0" smtClean="0">
                          <a:solidFill>
                            <a:schemeClr val="tx1"/>
                          </a:solidFill>
                        </a:rPr>
                        <a:t>・神戸市</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nSpc>
                          <a:spcPts val="400"/>
                        </a:lnSpc>
                      </a:pPr>
                      <a:r>
                        <a:rPr kumimoji="1" lang="ja-JP" altLang="ja-JP" sz="700" b="0" kern="1200" dirty="0" smtClean="0">
                          <a:solidFill>
                            <a:schemeClr val="tx1"/>
                          </a:solidFill>
                          <a:effectLst/>
                        </a:rPr>
                        <a:t>環境局環境政策課</a:t>
                      </a:r>
                      <a:endParaRPr kumimoji="1" lang="ja-JP" altLang="en-US" sz="700" b="0" dirty="0">
                        <a:solidFill>
                          <a:schemeClr val="tx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13" name="テキスト ボックス 12"/>
          <p:cNvSpPr txBox="1"/>
          <p:nvPr/>
        </p:nvSpPr>
        <p:spPr>
          <a:xfrm>
            <a:off x="5081902" y="2777211"/>
            <a:ext cx="1862889" cy="690094"/>
          </a:xfrm>
          <a:prstGeom prst="rect">
            <a:avLst/>
          </a:prstGeom>
          <a:noFill/>
          <a:ln>
            <a:noFill/>
          </a:ln>
        </p:spPr>
        <p:txBody>
          <a:bodyPr wrap="square" lIns="104299" tIns="52150" rIns="104299" bIns="52150" rtlCol="0">
            <a:spAutoFit/>
          </a:bodyPr>
          <a:lstStyle/>
          <a:p>
            <a:pPr algn="r"/>
            <a:r>
              <a:rPr kumimoji="1" lang="ja-JP" altLang="en-US" sz="1400" b="1" u="sng" dirty="0" smtClean="0">
                <a:latin typeface="HG丸ｺﾞｼｯｸM-PRO" panose="020F0600000000000000" pitchFamily="50" charset="-128"/>
                <a:ea typeface="HG丸ｺﾞｼｯｸM-PRO" panose="020F0600000000000000" pitchFamily="50" charset="-128"/>
              </a:rPr>
              <a:t>優秀賞　２名</a:t>
            </a:r>
            <a:endParaRPr kumimoji="1" lang="en-US" altLang="ja-JP" sz="1400" b="1" u="sng" dirty="0" smtClean="0">
              <a:latin typeface="HG丸ｺﾞｼｯｸM-PRO" panose="020F0600000000000000" pitchFamily="50" charset="-128"/>
              <a:ea typeface="HG丸ｺﾞｼｯｸM-PRO" panose="020F0600000000000000" pitchFamily="50" charset="-128"/>
            </a:endParaRPr>
          </a:p>
          <a:p>
            <a:pPr algn="r"/>
            <a:r>
              <a:rPr lang="ja-JP" altLang="en-US" sz="1400" b="1" dirty="0">
                <a:latin typeface="HG丸ｺﾞｼｯｸM-PRO" panose="020F0600000000000000" pitchFamily="50" charset="-128"/>
                <a:ea typeface="HG丸ｺﾞｼｯｸM-PRO" panose="020F0600000000000000" pitchFamily="50" charset="-128"/>
              </a:rPr>
              <a:t>　</a:t>
            </a:r>
            <a:r>
              <a:rPr lang="ja-JP" altLang="en-US" sz="1400" b="1" dirty="0" smtClean="0">
                <a:latin typeface="HG丸ｺﾞｼｯｸM-PRO" panose="020F0600000000000000" pitchFamily="50" charset="-128"/>
                <a:ea typeface="HG丸ｺﾞｼｯｸM-PRO" panose="020F0600000000000000" pitchFamily="50" charset="-128"/>
              </a:rPr>
              <a:t>　　　</a:t>
            </a:r>
            <a:r>
              <a:rPr lang="ja-JP" altLang="en-US" sz="1300" b="1" dirty="0">
                <a:latin typeface="HG丸ｺﾞｼｯｸM-PRO" panose="020F0600000000000000" pitchFamily="50" charset="-128"/>
                <a:ea typeface="HG丸ｺﾞｼｯｸM-PRO" panose="020F0600000000000000" pitchFamily="50" charset="-128"/>
              </a:rPr>
              <a:t> </a:t>
            </a:r>
            <a:r>
              <a:rPr lang="ja-JP" altLang="en-US" sz="1300" b="1" dirty="0" smtClean="0">
                <a:latin typeface="HG丸ｺﾞｼｯｸM-PRO" panose="020F0600000000000000" pitchFamily="50" charset="-128"/>
                <a:ea typeface="HG丸ｺﾞｼｯｸM-PRO" panose="020F0600000000000000" pitchFamily="50" charset="-128"/>
              </a:rPr>
              <a:t>賞状</a:t>
            </a:r>
            <a:endParaRPr lang="en-US" altLang="ja-JP" sz="1300" b="1" dirty="0" smtClean="0">
              <a:latin typeface="HG丸ｺﾞｼｯｸM-PRO" panose="020F0600000000000000" pitchFamily="50" charset="-128"/>
              <a:ea typeface="HG丸ｺﾞｼｯｸM-PRO" panose="020F0600000000000000" pitchFamily="50" charset="-128"/>
            </a:endParaRPr>
          </a:p>
          <a:p>
            <a:pPr algn="r"/>
            <a:r>
              <a:rPr lang="ja-JP" altLang="en-US" sz="1000" b="1" dirty="0" smtClean="0">
                <a:latin typeface="HG丸ｺﾞｼｯｸM-PRO" panose="020F0600000000000000" pitchFamily="50" charset="-128"/>
                <a:ea typeface="HG丸ｺﾞｼｯｸM-PRO" panose="020F0600000000000000" pitchFamily="50" charset="-128"/>
              </a:rPr>
              <a:t>副賞　図書カード５千円分</a:t>
            </a:r>
            <a:endParaRPr lang="en-US" altLang="ja-JP" sz="1000" b="1" dirty="0" smtClean="0">
              <a:latin typeface="HG丸ｺﾞｼｯｸM-PRO" panose="020F0600000000000000" pitchFamily="50" charset="-128"/>
              <a:ea typeface="HG丸ｺﾞｼｯｸM-PRO" panose="020F0600000000000000" pitchFamily="50" charset="-128"/>
            </a:endParaRPr>
          </a:p>
        </p:txBody>
      </p:sp>
      <p:sp>
        <p:nvSpPr>
          <p:cNvPr id="12" name="テキスト ボックス 11"/>
          <p:cNvSpPr txBox="1"/>
          <p:nvPr/>
        </p:nvSpPr>
        <p:spPr>
          <a:xfrm>
            <a:off x="5157338" y="2085133"/>
            <a:ext cx="1770915" cy="967093"/>
          </a:xfrm>
          <a:prstGeom prst="rect">
            <a:avLst/>
          </a:prstGeom>
          <a:noFill/>
          <a:ln>
            <a:noFill/>
          </a:ln>
        </p:spPr>
        <p:txBody>
          <a:bodyPr wrap="square" lIns="104299" tIns="52150" rIns="104299" bIns="52150" rtlCol="0">
            <a:spAutoFit/>
          </a:bodyPr>
          <a:lstStyle/>
          <a:p>
            <a:pPr algn="r"/>
            <a:r>
              <a:rPr kumimoji="1" lang="ja-JP" altLang="en-US" sz="1500" b="1" u="sng" dirty="0" smtClean="0">
                <a:latin typeface="HG丸ｺﾞｼｯｸM-PRO" panose="020F0600000000000000" pitchFamily="50" charset="-128"/>
                <a:ea typeface="HG丸ｺﾞｼｯｸM-PRO" panose="020F0600000000000000" pitchFamily="50" charset="-128"/>
              </a:rPr>
              <a:t>最優秀賞　１名</a:t>
            </a:r>
            <a:endParaRPr kumimoji="1" lang="en-US" altLang="ja-JP" sz="1500" b="1" u="sng" dirty="0" smtClean="0">
              <a:latin typeface="HG丸ｺﾞｼｯｸM-PRO" panose="020F0600000000000000" pitchFamily="50" charset="-128"/>
              <a:ea typeface="HG丸ｺﾞｼｯｸM-PRO" panose="020F0600000000000000" pitchFamily="50" charset="-128"/>
            </a:endParaRPr>
          </a:p>
          <a:p>
            <a:pPr algn="r"/>
            <a:r>
              <a:rPr lang="ja-JP" altLang="en-US" sz="1500" b="1" dirty="0">
                <a:latin typeface="HG丸ｺﾞｼｯｸM-PRO" panose="020F0600000000000000" pitchFamily="50" charset="-128"/>
                <a:ea typeface="HG丸ｺﾞｼｯｸM-PRO" panose="020F0600000000000000" pitchFamily="50" charset="-128"/>
              </a:rPr>
              <a:t>　</a:t>
            </a:r>
            <a:r>
              <a:rPr lang="ja-JP" altLang="en-US" sz="1500" b="1" dirty="0" smtClean="0">
                <a:latin typeface="HG丸ｺﾞｼｯｸM-PRO" panose="020F0600000000000000" pitchFamily="50" charset="-128"/>
                <a:ea typeface="HG丸ｺﾞｼｯｸM-PRO" panose="020F0600000000000000" pitchFamily="50" charset="-128"/>
              </a:rPr>
              <a:t>　　　</a:t>
            </a:r>
            <a:r>
              <a:rPr lang="ja-JP" altLang="en-US" sz="1500" b="1" dirty="0">
                <a:latin typeface="HG丸ｺﾞｼｯｸM-PRO" panose="020F0600000000000000" pitchFamily="50" charset="-128"/>
                <a:ea typeface="HG丸ｺﾞｼｯｸM-PRO" panose="020F0600000000000000" pitchFamily="50" charset="-128"/>
              </a:rPr>
              <a:t>　 </a:t>
            </a:r>
            <a:r>
              <a:rPr lang="ja-JP" altLang="en-US" sz="1400" b="1" dirty="0" smtClean="0">
                <a:latin typeface="HG丸ｺﾞｼｯｸM-PRO" panose="020F0600000000000000" pitchFamily="50" charset="-128"/>
                <a:ea typeface="HG丸ｺﾞｼｯｸM-PRO" panose="020F0600000000000000" pitchFamily="50" charset="-128"/>
              </a:rPr>
              <a:t>賞状</a:t>
            </a:r>
            <a:endParaRPr lang="en-US" altLang="ja-JP" sz="1400" b="1" dirty="0" smtClean="0">
              <a:latin typeface="HG丸ｺﾞｼｯｸM-PRO" panose="020F0600000000000000" pitchFamily="50" charset="-128"/>
              <a:ea typeface="HG丸ｺﾞｼｯｸM-PRO" panose="020F0600000000000000" pitchFamily="50" charset="-128"/>
            </a:endParaRPr>
          </a:p>
          <a:p>
            <a:pPr algn="r"/>
            <a:r>
              <a:rPr lang="ja-JP" altLang="en-US" sz="1000" b="1" dirty="0" smtClean="0">
                <a:latin typeface="HG丸ｺﾞｼｯｸM-PRO" panose="020F0600000000000000" pitchFamily="50" charset="-128"/>
                <a:ea typeface="HG丸ｺﾞｼｯｸM-PRO" panose="020F0600000000000000" pitchFamily="50" charset="-128"/>
              </a:rPr>
              <a:t>副賞　図書カード１万円分</a:t>
            </a:r>
            <a:endParaRPr lang="en-US" altLang="ja-JP" sz="1000" b="1" dirty="0" smtClean="0">
              <a:latin typeface="HG丸ｺﾞｼｯｸM-PRO" panose="020F0600000000000000" pitchFamily="50" charset="-128"/>
              <a:ea typeface="HG丸ｺﾞｼｯｸM-PRO" panose="020F0600000000000000" pitchFamily="50" charset="-128"/>
            </a:endParaRPr>
          </a:p>
          <a:p>
            <a:pPr algn="r"/>
            <a:r>
              <a:rPr kumimoji="1" lang="ja-JP" altLang="en-US" sz="1600" dirty="0" smtClean="0"/>
              <a:t>　</a:t>
            </a:r>
            <a:r>
              <a:rPr kumimoji="1" lang="ja-JP" altLang="en-US" sz="1600" dirty="0"/>
              <a:t>　</a:t>
            </a:r>
            <a:endParaRPr kumimoji="1" lang="en-US" altLang="ja-JP" sz="1600" dirty="0" smtClean="0"/>
          </a:p>
        </p:txBody>
      </p:sp>
      <p:sp>
        <p:nvSpPr>
          <p:cNvPr id="8" name="U ターン矢印 7"/>
          <p:cNvSpPr/>
          <p:nvPr/>
        </p:nvSpPr>
        <p:spPr>
          <a:xfrm>
            <a:off x="408955" y="1749538"/>
            <a:ext cx="2116174" cy="850083"/>
          </a:xfrm>
          <a:prstGeom prst="uturnArrow">
            <a:avLst>
              <a:gd name="adj1" fmla="val 30123"/>
              <a:gd name="adj2" fmla="val 25000"/>
              <a:gd name="adj3" fmla="val 25000"/>
              <a:gd name="adj4" fmla="val 43750"/>
              <a:gd name="adj5"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7" name="U ターン矢印 26"/>
          <p:cNvSpPr/>
          <p:nvPr/>
        </p:nvSpPr>
        <p:spPr>
          <a:xfrm rot="10800000">
            <a:off x="342913" y="2730324"/>
            <a:ext cx="2116174" cy="850083"/>
          </a:xfrm>
          <a:prstGeom prst="uturnArrow">
            <a:avLst>
              <a:gd name="adj1" fmla="val 30123"/>
              <a:gd name="adj2" fmla="val 25000"/>
              <a:gd name="adj3" fmla="val 25000"/>
              <a:gd name="adj4" fmla="val 43750"/>
              <a:gd name="adj5" fmla="val 10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1650524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940784158"/>
              </p:ext>
            </p:extLst>
          </p:nvPr>
        </p:nvGraphicFramePr>
        <p:xfrm>
          <a:off x="525553" y="450156"/>
          <a:ext cx="6567446" cy="1296144"/>
        </p:xfrm>
        <a:graphic>
          <a:graphicData uri="http://schemas.openxmlformats.org/drawingml/2006/table">
            <a:tbl>
              <a:tblPr firstRow="1" bandRow="1">
                <a:tableStyleId>{5C22544A-7EE6-4342-B048-85BDC9FD1C3A}</a:tableStyleId>
              </a:tblPr>
              <a:tblGrid>
                <a:gridCol w="1728835"/>
                <a:gridCol w="4838611"/>
              </a:tblGrid>
              <a:tr h="1296144">
                <a:tc>
                  <a:txBody>
                    <a:bodyPr/>
                    <a:lstStyle/>
                    <a:p>
                      <a:pPr>
                        <a:lnSpc>
                          <a:spcPct val="150000"/>
                        </a:lnSpc>
                      </a:pPr>
                      <a:r>
                        <a:rPr kumimoji="1" lang="ja-JP" altLang="en-US" sz="1400" dirty="0" smtClean="0">
                          <a:latin typeface="HG丸ｺﾞｼｯｸM-PRO" panose="020F0600000000000000" pitchFamily="50" charset="-128"/>
                          <a:ea typeface="HG丸ｺﾞｼｯｸM-PRO" panose="020F0600000000000000" pitchFamily="50" charset="-128"/>
                        </a:rPr>
                        <a:t>選考方法等</a:t>
                      </a:r>
                      <a:endParaRPr kumimoji="1" lang="ja-JP" altLang="en-US" sz="1400" dirty="0">
                        <a:latin typeface="HG丸ｺﾞｼｯｸM-PRO" panose="020F0600000000000000" pitchFamily="50" charset="-128"/>
                        <a:ea typeface="HG丸ｺﾞｼｯｸM-PRO" panose="020F0600000000000000" pitchFamily="50" charset="-128"/>
                      </a:endParaRPr>
                    </a:p>
                  </a:txBody>
                  <a:tcPr marL="100817" marR="100817" marT="53467" marB="53467" anchor="ctr" anchorCtr="1"/>
                </a:tc>
                <a:tc>
                  <a:txBody>
                    <a:bodyPr/>
                    <a:lstStyle/>
                    <a:p>
                      <a:pPr>
                        <a:lnSpc>
                          <a:spcPct val="150000"/>
                        </a:lnSpc>
                        <a:spcAft>
                          <a:spcPts val="0"/>
                        </a:spcAft>
                      </a:pPr>
                      <a:r>
                        <a:rPr lang="ja-JP" sz="1300" b="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a:t>
                      </a:r>
                      <a:r>
                        <a:rPr lang="ja-JP" altLang="en-US" sz="1300" b="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選考は、</a:t>
                      </a:r>
                      <a:r>
                        <a:rPr lang="ja-JP" sz="1300" b="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関西広域連合</a:t>
                      </a:r>
                      <a:r>
                        <a:rPr lang="ja-JP" altLang="en-US" sz="1300" b="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において行います</a:t>
                      </a:r>
                      <a:r>
                        <a:rPr lang="ja-JP" sz="1300" b="0" kern="100" dirty="0" smtClean="0">
                          <a:solidFill>
                            <a:schemeClr val="tx1"/>
                          </a:solidFill>
                          <a:effectLst/>
                          <a:latin typeface="HG丸ｺﾞｼｯｸM-PRO" panose="020F0600000000000000" pitchFamily="50" charset="-128"/>
                          <a:ea typeface="HG丸ｺﾞｼｯｸM-PRO" panose="020F0600000000000000" pitchFamily="50" charset="-128"/>
                          <a:cs typeface="Times New Roman"/>
                        </a:rPr>
                        <a:t>。</a:t>
                      </a:r>
                      <a:endParaRPr lang="ja-JP" sz="1300" b="0" kern="100" dirty="0">
                        <a:solidFill>
                          <a:schemeClr val="tx1"/>
                        </a:solidFill>
                        <a:effectLst/>
                        <a:latin typeface="HG丸ｺﾞｼｯｸM-PRO" panose="020F0600000000000000" pitchFamily="50" charset="-128"/>
                        <a:ea typeface="HG丸ｺﾞｼｯｸM-PRO" panose="020F0600000000000000" pitchFamily="50" charset="-128"/>
                        <a:cs typeface="Times New Roman"/>
                      </a:endParaRPr>
                    </a:p>
                    <a:p>
                      <a:pPr>
                        <a:lnSpc>
                          <a:spcPct val="150000"/>
                        </a:lnSpc>
                        <a:spcAft>
                          <a:spcPts val="0"/>
                        </a:spcAft>
                      </a:pPr>
                      <a:r>
                        <a:rPr lang="ja-JP" sz="1300" b="0" kern="100" dirty="0">
                          <a:solidFill>
                            <a:schemeClr val="tx1"/>
                          </a:solidFill>
                          <a:effectLst/>
                          <a:latin typeface="HG丸ｺﾞｼｯｸM-PRO" panose="020F0600000000000000" pitchFamily="50" charset="-128"/>
                          <a:ea typeface="HG丸ｺﾞｼｯｸM-PRO" panose="020F0600000000000000" pitchFamily="50" charset="-128"/>
                          <a:cs typeface="Times New Roman"/>
                        </a:rPr>
                        <a:t>■選考結果は、入賞者にお知らせするとともに報道機関への情報提供、ホームページ等にて公表します。</a:t>
                      </a:r>
                    </a:p>
                  </a:txBody>
                  <a:tcPr marL="75613" marR="75613" marT="0" marB="0" anchor="ctr">
                    <a:noFill/>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108249966"/>
              </p:ext>
            </p:extLst>
          </p:nvPr>
        </p:nvGraphicFramePr>
        <p:xfrm>
          <a:off x="525553" y="1850276"/>
          <a:ext cx="6567446" cy="1624216"/>
        </p:xfrm>
        <a:graphic>
          <a:graphicData uri="http://schemas.openxmlformats.org/drawingml/2006/table">
            <a:tbl>
              <a:tblPr firstRow="1" bandRow="1">
                <a:tableStyleId>{5C22544A-7EE6-4342-B048-85BDC9FD1C3A}</a:tableStyleId>
              </a:tblPr>
              <a:tblGrid>
                <a:gridCol w="1728836"/>
                <a:gridCol w="4838610"/>
              </a:tblGrid>
              <a:tr h="1624216">
                <a:tc>
                  <a:txBody>
                    <a:bodyPr/>
                    <a:lstStyle/>
                    <a:p>
                      <a:pPr>
                        <a:lnSpc>
                          <a:spcPct val="150000"/>
                        </a:lnSpc>
                      </a:pPr>
                      <a:r>
                        <a:rPr kumimoji="1" lang="ja-JP" altLang="en-US" sz="1400" dirty="0" smtClean="0">
                          <a:latin typeface="HG丸ｺﾞｼｯｸM-PRO" panose="020F0600000000000000" pitchFamily="50" charset="-128"/>
                          <a:ea typeface="HG丸ｺﾞｼｯｸM-PRO" panose="020F0600000000000000" pitchFamily="50" charset="-128"/>
                        </a:rPr>
                        <a:t>応募作品及び</a:t>
                      </a:r>
                      <a:endParaRPr kumimoji="1" lang="en-US" altLang="ja-JP" sz="1400" dirty="0" smtClean="0">
                        <a:latin typeface="HG丸ｺﾞｼｯｸM-PRO" panose="020F0600000000000000" pitchFamily="50" charset="-128"/>
                        <a:ea typeface="HG丸ｺﾞｼｯｸM-PRO" panose="020F0600000000000000" pitchFamily="50" charset="-128"/>
                      </a:endParaRPr>
                    </a:p>
                    <a:p>
                      <a:pPr>
                        <a:lnSpc>
                          <a:spcPct val="150000"/>
                        </a:lnSpc>
                      </a:pPr>
                      <a:r>
                        <a:rPr kumimoji="1" lang="ja-JP" altLang="en-US" sz="1400" dirty="0" smtClean="0">
                          <a:latin typeface="HG丸ｺﾞｼｯｸM-PRO" panose="020F0600000000000000" pitchFamily="50" charset="-128"/>
                          <a:ea typeface="HG丸ｺﾞｼｯｸM-PRO" panose="020F0600000000000000" pitchFamily="50" charset="-128"/>
                        </a:rPr>
                        <a:t>応募者の個人情報の取扱い</a:t>
                      </a:r>
                      <a:endParaRPr kumimoji="1" lang="ja-JP" altLang="en-US" sz="1400" dirty="0">
                        <a:latin typeface="HG丸ｺﾞｼｯｸM-PRO" panose="020F0600000000000000" pitchFamily="50" charset="-128"/>
                        <a:ea typeface="HG丸ｺﾞｼｯｸM-PRO" panose="020F0600000000000000" pitchFamily="50" charset="-128"/>
                      </a:endParaRPr>
                    </a:p>
                  </a:txBody>
                  <a:tcPr marL="100817" marR="100817" marT="53467" marB="53467" anchor="ctr" anchorCtr="1"/>
                </a:tc>
                <a:tc>
                  <a:txBody>
                    <a:bodyPr/>
                    <a:lstStyle/>
                    <a:p>
                      <a:pPr>
                        <a:lnSpc>
                          <a:spcPct val="150000"/>
                        </a:lnSpc>
                      </a:pPr>
                      <a:r>
                        <a:rPr kumimoji="1" lang="ja-JP" altLang="ja-JP"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■応募作品は返却しません。</a:t>
                      </a:r>
                    </a:p>
                    <a:p>
                      <a:pPr>
                        <a:lnSpc>
                          <a:spcPct val="150000"/>
                        </a:lnSpc>
                      </a:pPr>
                      <a:r>
                        <a:rPr kumimoji="1" lang="ja-JP" altLang="ja-JP"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a:t>
                      </a:r>
                      <a:r>
                        <a:rPr kumimoji="1" lang="ja-JP" altLang="en-US"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入賞</a:t>
                      </a:r>
                      <a:r>
                        <a:rPr kumimoji="1" lang="ja-JP" altLang="ja-JP"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作品の著作権、その他一切の権利は関西広域連合に帰属します。</a:t>
                      </a:r>
                    </a:p>
                    <a:p>
                      <a:pPr>
                        <a:lnSpc>
                          <a:spcPct val="150000"/>
                        </a:lnSpc>
                      </a:pPr>
                      <a:r>
                        <a:rPr kumimoji="1" lang="ja-JP" altLang="ja-JP"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■応募者の個人情報は、本事業に関する目的にのみ使用します。</a:t>
                      </a:r>
                    </a:p>
                    <a:p>
                      <a:pPr>
                        <a:lnSpc>
                          <a:spcPct val="150000"/>
                        </a:lnSpc>
                      </a:pPr>
                      <a:r>
                        <a:rPr kumimoji="1" lang="ja-JP" altLang="ja-JP"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■入賞作品の作者名等を公表させていただく場合があります。</a:t>
                      </a:r>
                      <a:endParaRPr lang="ja-JP" sz="1300" b="0" kern="100" dirty="0">
                        <a:solidFill>
                          <a:schemeClr val="tx1"/>
                        </a:solidFill>
                        <a:effectLst/>
                        <a:latin typeface="HG丸ｺﾞｼｯｸM-PRO" panose="020F0600000000000000" pitchFamily="50" charset="-128"/>
                        <a:ea typeface="HG丸ｺﾞｼｯｸM-PRO" panose="020F0600000000000000" pitchFamily="50" charset="-128"/>
                        <a:cs typeface="Times New Roman"/>
                      </a:endParaRPr>
                    </a:p>
                  </a:txBody>
                  <a:tcPr marL="75613" marR="75613" marT="0" marB="0" anchor="ctr">
                    <a:noFill/>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772452847"/>
              </p:ext>
            </p:extLst>
          </p:nvPr>
        </p:nvGraphicFramePr>
        <p:xfrm>
          <a:off x="525553" y="3594229"/>
          <a:ext cx="6495438" cy="888375"/>
        </p:xfrm>
        <a:graphic>
          <a:graphicData uri="http://schemas.openxmlformats.org/drawingml/2006/table">
            <a:tbl>
              <a:tblPr firstRow="1" bandRow="1">
                <a:tableStyleId>{5C22544A-7EE6-4342-B048-85BDC9FD1C3A}</a:tableStyleId>
              </a:tblPr>
              <a:tblGrid>
                <a:gridCol w="1686810"/>
                <a:gridCol w="4808628"/>
              </a:tblGrid>
              <a:tr h="888375">
                <a:tc>
                  <a:txBody>
                    <a:bodyPr/>
                    <a:lstStyle/>
                    <a:p>
                      <a:pPr>
                        <a:lnSpc>
                          <a:spcPct val="150000"/>
                        </a:lnSpc>
                      </a:pPr>
                      <a:r>
                        <a:rPr kumimoji="1" lang="ja-JP" altLang="en-US" sz="1300" dirty="0" smtClean="0">
                          <a:latin typeface="HG丸ｺﾞｼｯｸM-PRO" panose="020F0600000000000000" pitchFamily="50" charset="-128"/>
                          <a:ea typeface="HG丸ｺﾞｼｯｸM-PRO" panose="020F0600000000000000" pitchFamily="50" charset="-128"/>
                        </a:rPr>
                        <a:t>入賞作品の活用</a:t>
                      </a:r>
                      <a:endParaRPr kumimoji="1" lang="en-US" altLang="ja-JP" sz="1300" dirty="0" smtClean="0">
                        <a:latin typeface="HG丸ｺﾞｼｯｸM-PRO" panose="020F0600000000000000" pitchFamily="50" charset="-128"/>
                        <a:ea typeface="HG丸ｺﾞｼｯｸM-PRO" panose="020F0600000000000000" pitchFamily="50" charset="-128"/>
                      </a:endParaRPr>
                    </a:p>
                  </a:txBody>
                  <a:tcPr marL="100817" marR="100817" marT="53467" marB="53467" anchor="ctr" anchorCtr="1"/>
                </a:tc>
                <a:tc>
                  <a:txBody>
                    <a:bodyPr/>
                    <a:lstStyle/>
                    <a:p>
                      <a:pPr>
                        <a:lnSpc>
                          <a:spcPct val="150000"/>
                        </a:lnSpc>
                      </a:pPr>
                      <a:r>
                        <a:rPr kumimoji="1" lang="ja-JP" altLang="ja-JP"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関西広域連合や</a:t>
                      </a:r>
                      <a:r>
                        <a:rPr kumimoji="1" lang="ja-JP" altLang="en-US"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構成府</a:t>
                      </a:r>
                      <a:r>
                        <a:rPr kumimoji="1" lang="ja-JP" altLang="ja-JP" sz="1300" b="0" kern="1200" dirty="0" smtClean="0">
                          <a:solidFill>
                            <a:schemeClr val="tx1"/>
                          </a:solidFill>
                          <a:effectLst/>
                          <a:latin typeface="HG丸ｺﾞｼｯｸM-PRO" panose="020F0600000000000000" pitchFamily="50" charset="-128"/>
                          <a:ea typeface="HG丸ｺﾞｼｯｸM-PRO" panose="020F0600000000000000" pitchFamily="50" charset="-128"/>
                          <a:cs typeface="+mn-cs"/>
                        </a:rPr>
                        <a:t>県市が作成するポスターなど広報物や各種施策に活用させていただくことがあります。</a:t>
                      </a:r>
                      <a:endParaRPr lang="ja-JP" sz="1300" b="0" kern="100" dirty="0">
                        <a:solidFill>
                          <a:schemeClr val="tx1"/>
                        </a:solidFill>
                        <a:effectLst/>
                        <a:latin typeface="HG丸ｺﾞｼｯｸM-PRO" panose="020F0600000000000000" pitchFamily="50" charset="-128"/>
                        <a:ea typeface="HG丸ｺﾞｼｯｸM-PRO" panose="020F0600000000000000" pitchFamily="50" charset="-128"/>
                        <a:cs typeface="Times New Roman"/>
                      </a:endParaRPr>
                    </a:p>
                  </a:txBody>
                  <a:tcPr marL="75613" marR="75613" marT="0" marB="0" anchor="ctr">
                    <a:noFill/>
                  </a:tcPr>
                </a:tc>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877913641"/>
              </p:ext>
            </p:extLst>
          </p:nvPr>
        </p:nvGraphicFramePr>
        <p:xfrm>
          <a:off x="531763" y="4580012"/>
          <a:ext cx="6696744" cy="4617720"/>
        </p:xfrm>
        <a:graphic>
          <a:graphicData uri="http://schemas.openxmlformats.org/drawingml/2006/table">
            <a:tbl>
              <a:tblPr firstRow="1" bandRow="1">
                <a:tableStyleId>{5C22544A-7EE6-4342-B048-85BDC9FD1C3A}</a:tableStyleId>
              </a:tblPr>
              <a:tblGrid>
                <a:gridCol w="3348372"/>
                <a:gridCol w="3348372"/>
              </a:tblGrid>
              <a:tr h="242981">
                <a:tc gridSpan="2">
                  <a:txBody>
                    <a:bodyPr/>
                    <a:lstStyle/>
                    <a:p>
                      <a:r>
                        <a:rPr kumimoji="1" lang="ja-JP" altLang="en-US" dirty="0" smtClean="0">
                          <a:solidFill>
                            <a:schemeClr val="tx1"/>
                          </a:solidFill>
                          <a:latin typeface="HG丸ｺﾞｼｯｸM-PRO" panose="020F0600000000000000" pitchFamily="50" charset="-128"/>
                          <a:ea typeface="HG丸ｺﾞｼｯｸM-PRO" panose="020F0600000000000000" pitchFamily="50" charset="-128"/>
                        </a:rPr>
                        <a:t>応募用紙</a:t>
                      </a:r>
                      <a:endParaRPr kumimoji="1" lang="ja-JP" altLang="en-US" dirty="0">
                        <a:solidFill>
                          <a:schemeClr val="tx1"/>
                        </a:solidFill>
                        <a:latin typeface="HG丸ｺﾞｼｯｸM-PRO" panose="020F0600000000000000" pitchFamily="50" charset="-128"/>
                        <a:ea typeface="HG丸ｺﾞｼｯｸM-PRO" panose="020F0600000000000000" pitchFamily="50" charset="-128"/>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（プラごみ削減の提案内容）　　</a:t>
                      </a:r>
                      <a:r>
                        <a:rPr kumimoji="1" lang="en-US" altLang="ja-JP" sz="1200" dirty="0" smtClean="0">
                          <a:latin typeface="HG丸ｺﾞｼｯｸM-PRO" panose="020F0600000000000000" pitchFamily="50" charset="-128"/>
                          <a:ea typeface="HG丸ｺﾞｼｯｸM-PRO" panose="020F0600000000000000" pitchFamily="50" charset="-128"/>
                        </a:rPr>
                        <a:t>&lt;</a:t>
                      </a:r>
                      <a:r>
                        <a:rPr kumimoji="1" lang="ja-JP" altLang="en-US" sz="1200" dirty="0" smtClean="0">
                          <a:latin typeface="HG丸ｺﾞｼｯｸM-PRO" panose="020F0600000000000000" pitchFamily="50" charset="-128"/>
                          <a:ea typeface="HG丸ｺﾞｼｯｸM-PRO" panose="020F0600000000000000" pitchFamily="50" charset="-128"/>
                        </a:rPr>
                        <a:t>例</a:t>
                      </a:r>
                      <a:r>
                        <a:rPr kumimoji="1" lang="ja-JP" altLang="en-US" sz="1200" dirty="0" smtClean="0">
                          <a:latin typeface="HG丸ｺﾞｼｯｸM-PRO" panose="020F0600000000000000" pitchFamily="50" charset="-128"/>
                          <a:ea typeface="HG丸ｺﾞｼｯｸM-PRO" panose="020F0600000000000000" pitchFamily="50" charset="-128"/>
                        </a:rPr>
                        <a:t>：外出時のマイバッグの常時携帯について</a:t>
                      </a:r>
                      <a:r>
                        <a:rPr kumimoji="1" lang="ja-JP" altLang="en-US" sz="1200" dirty="0" smtClean="0">
                          <a:latin typeface="HG丸ｺﾞｼｯｸM-PRO" panose="020F0600000000000000" pitchFamily="50" charset="-128"/>
                          <a:ea typeface="HG丸ｺﾞｼｯｸM-PRO" panose="020F0600000000000000" pitchFamily="50" charset="-128"/>
                        </a:rPr>
                        <a:t>等</a:t>
                      </a:r>
                      <a:r>
                        <a:rPr kumimoji="1" lang="en-US" altLang="ja-JP" sz="1200" dirty="0" smtClean="0">
                          <a:latin typeface="HG丸ｺﾞｼｯｸM-PRO" panose="020F0600000000000000" pitchFamily="50" charset="-128"/>
                          <a:ea typeface="HG丸ｺﾞｼｯｸM-PRO" panose="020F0600000000000000" pitchFamily="50" charset="-128"/>
                        </a:rPr>
                        <a:t>&gt;</a:t>
                      </a:r>
                      <a:endParaRPr kumimoji="1" lang="ja-JP" altLang="en-US" sz="1200"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（提案の理由・きっかけ）</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gridSpan="2">
                  <a:txBody>
                    <a:bodyPr/>
                    <a:lstStyle/>
                    <a:p>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r>
              <a:tr h="218983">
                <a:tc>
                  <a:txBody>
                    <a:bodyPr/>
                    <a:lstStyle/>
                    <a:p>
                      <a:r>
                        <a:rPr kumimoji="1" lang="ja-JP" altLang="en-US" sz="1400" dirty="0" smtClean="0">
                          <a:latin typeface="HG丸ｺﾞｼｯｸM-PRO" panose="020F0600000000000000" pitchFamily="50" charset="-128"/>
                          <a:ea typeface="HG丸ｺﾞｼｯｸM-PRO" panose="020F0600000000000000" pitchFamily="50" charset="-128"/>
                        </a:rPr>
                        <a:t>フリガナ</a:t>
                      </a:r>
                      <a:endParaRPr kumimoji="1" lang="ja-JP" altLang="en-US" sz="1400"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ash"/>
                      <a:round/>
                      <a:headEnd type="none" w="med" len="med"/>
                      <a:tailEnd type="none" w="med" len="med"/>
                    </a:lnB>
                    <a:lnTlToBr w="12700" cmpd="sng">
                      <a:noFill/>
                      <a:prstDash val="solid"/>
                    </a:lnTlToBr>
                    <a:lnBlToTr w="12700" cmpd="sng">
                      <a:noFill/>
                      <a:prstDash val="solid"/>
                    </a:lnBlToTr>
                    <a:noFill/>
                  </a:tcPr>
                </a:tc>
                <a:tc rowSpan="2">
                  <a:txBody>
                    <a:bodyPr/>
                    <a:lstStyle/>
                    <a:p>
                      <a:pPr marL="0" marR="0" indent="0" algn="l" defTabSz="1042990" rtl="0" eaLnBrk="1" fontAlgn="auto" latinLnBrk="0" hangingPunct="1">
                        <a:lnSpc>
                          <a:spcPct val="100000"/>
                        </a:lnSpc>
                        <a:spcBef>
                          <a:spcPts val="0"/>
                        </a:spcBef>
                        <a:spcAft>
                          <a:spcPts val="0"/>
                        </a:spcAft>
                        <a:buClrTx/>
                        <a:buSzTx/>
                        <a:buFontTx/>
                        <a:buNone/>
                        <a:tabLst/>
                        <a:defRPr/>
                      </a:pPr>
                      <a:r>
                        <a:rPr kumimoji="1" lang="ja-JP" altLang="en-US" sz="1600" dirty="0" smtClean="0">
                          <a:latin typeface="HG丸ｺﾞｼｯｸM-PRO" panose="020F0600000000000000" pitchFamily="50" charset="-128"/>
                          <a:ea typeface="HG丸ｺﾞｼｯｸM-PRO" panose="020F0600000000000000" pitchFamily="50" charset="-128"/>
                        </a:rPr>
                        <a:t>住所</a:t>
                      </a:r>
                      <a:endParaRPr kumimoji="1" lang="ja-JP" altLang="en-US" sz="1600" dirty="0">
                        <a:latin typeface="HG丸ｺﾞｼｯｸM-PRO" panose="020F0600000000000000" pitchFamily="50" charset="-128"/>
                        <a:ea typeface="HG丸ｺﾞｼｯｸM-PRO" panose="020F0600000000000000" pitchFamily="50" charset="-128"/>
                      </a:endParaRPr>
                    </a:p>
                    <a:p>
                      <a:r>
                        <a:rPr kumimoji="1" lang="ja-JP" altLang="en-US" sz="1600" dirty="0" smtClean="0">
                          <a:latin typeface="HG丸ｺﾞｼｯｸM-PRO" panose="020F0600000000000000" pitchFamily="50" charset="-128"/>
                          <a:ea typeface="HG丸ｺﾞｼｯｸM-PRO" panose="020F0600000000000000" pitchFamily="50" charset="-128"/>
                        </a:rPr>
                        <a:t>〒</a:t>
                      </a:r>
                      <a:endParaRPr kumimoji="1" lang="en-US" altLang="ja-JP" sz="1600" dirty="0" smtClean="0">
                        <a:latin typeface="HG丸ｺﾞｼｯｸM-PRO" panose="020F0600000000000000" pitchFamily="50" charset="-128"/>
                        <a:ea typeface="HG丸ｺﾞｼｯｸM-PRO" panose="020F0600000000000000" pitchFamily="50" charset="-128"/>
                      </a:endParaRPr>
                    </a:p>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85963">
                <a:tc>
                  <a:txBody>
                    <a:bodyPr/>
                    <a:lstStyle/>
                    <a:p>
                      <a:r>
                        <a:rPr kumimoji="1" lang="ja-JP" altLang="en-US" sz="1600" dirty="0" smtClean="0">
                          <a:latin typeface="HG丸ｺﾞｼｯｸM-PRO" panose="020F0600000000000000" pitchFamily="50" charset="-128"/>
                          <a:ea typeface="HG丸ｺﾞｼｯｸM-PRO" panose="020F0600000000000000" pitchFamily="50" charset="-128"/>
                        </a:rPr>
                        <a:t>氏名</a:t>
                      </a:r>
                      <a:r>
                        <a:rPr kumimoji="1" lang="ja-JP" altLang="en-US" sz="1400" dirty="0" smtClean="0">
                          <a:latin typeface="HG丸ｺﾞｼｯｸM-PRO" panose="020F0600000000000000" pitchFamily="50" charset="-128"/>
                          <a:ea typeface="HG丸ｺﾞｼｯｸM-PRO" panose="020F0600000000000000" pitchFamily="50" charset="-128"/>
                        </a:rPr>
                        <a:t>（団体名）</a:t>
                      </a:r>
                      <a:endParaRPr kumimoji="1" lang="en-US" altLang="ja-JP" sz="1400" dirty="0" smtClean="0"/>
                    </a:p>
                    <a:p>
                      <a:endParaRPr kumimoji="1" lang="en-US" altLang="ja-JP" sz="1600" dirty="0" smtClean="0"/>
                    </a:p>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18983">
                <a:tc>
                  <a:txBody>
                    <a:bodyPr/>
                    <a:lstStyle/>
                    <a:p>
                      <a:r>
                        <a:rPr kumimoji="1" lang="ja-JP" altLang="en-US" sz="1600" dirty="0" smtClean="0">
                          <a:latin typeface="HG丸ｺﾞｼｯｸM-PRO" panose="020F0600000000000000" pitchFamily="50" charset="-128"/>
                          <a:ea typeface="HG丸ｺﾞｼｯｸM-PRO" panose="020F0600000000000000" pitchFamily="50" charset="-128"/>
                        </a:rPr>
                        <a:t>電話番号</a:t>
                      </a:r>
                      <a:r>
                        <a:rPr kumimoji="1" lang="ja-JP" altLang="en-US" sz="1600" dirty="0" smtClean="0"/>
                        <a:t>（　　　　</a:t>
                      </a:r>
                      <a:r>
                        <a:rPr kumimoji="1" lang="en-US" altLang="ja-JP" sz="1600" dirty="0" smtClean="0"/>
                        <a:t>‐</a:t>
                      </a:r>
                      <a:r>
                        <a:rPr kumimoji="1" lang="ja-JP" altLang="en-US" sz="1600" dirty="0" smtClean="0"/>
                        <a:t>　　　　　</a:t>
                      </a:r>
                      <a:r>
                        <a:rPr kumimoji="1" lang="en-US" altLang="ja-JP" sz="1600" dirty="0" smtClean="0"/>
                        <a:t>‐</a:t>
                      </a:r>
                      <a:r>
                        <a:rPr kumimoji="1" lang="ja-JP" altLang="en-US" sz="1600" dirty="0" smtClean="0"/>
                        <a:t>　　　　　）</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ja-JP" altLang="en-US" sz="1600" dirty="0" smtClean="0">
                          <a:latin typeface="HG丸ｺﾞｼｯｸM-PRO" panose="020F0600000000000000" pitchFamily="50" charset="-128"/>
                          <a:ea typeface="HG丸ｺﾞｼｯｸM-PRO" panose="020F0600000000000000" pitchFamily="50" charset="-128"/>
                        </a:rPr>
                        <a:t>年齢</a:t>
                      </a:r>
                      <a:r>
                        <a:rPr kumimoji="1" lang="ja-JP" altLang="en-US" sz="1600" dirty="0" smtClean="0"/>
                        <a:t>　　　　　　　　　　</a:t>
                      </a:r>
                      <a:r>
                        <a:rPr kumimoji="1" lang="ja-JP" altLang="en-US" sz="1600" dirty="0" smtClean="0">
                          <a:latin typeface="HG丸ｺﾞｼｯｸM-PRO" panose="020F0600000000000000" pitchFamily="50" charset="-128"/>
                          <a:ea typeface="HG丸ｺﾞｼｯｸM-PRO" panose="020F0600000000000000" pitchFamily="50" charset="-128"/>
                        </a:rPr>
                        <a:t>歳</a:t>
                      </a:r>
                      <a:endParaRPr kumimoji="1" lang="ja-JP" altLang="en-US" sz="1600" dirty="0">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506307676"/>
              </p:ext>
            </p:extLst>
          </p:nvPr>
        </p:nvGraphicFramePr>
        <p:xfrm>
          <a:off x="493663" y="9485064"/>
          <a:ext cx="6768752" cy="797937"/>
        </p:xfrm>
        <a:graphic>
          <a:graphicData uri="http://schemas.openxmlformats.org/drawingml/2006/table">
            <a:tbl>
              <a:tblPr firstRow="1" bandRow="1">
                <a:tableStyleId>{5C22544A-7EE6-4342-B048-85BDC9FD1C3A}</a:tableStyleId>
              </a:tblPr>
              <a:tblGrid>
                <a:gridCol w="1235417"/>
                <a:gridCol w="3450642"/>
                <a:gridCol w="2082693"/>
              </a:tblGrid>
              <a:tr h="797937">
                <a:tc>
                  <a:txBody>
                    <a:bodyPr/>
                    <a:lstStyle/>
                    <a:p>
                      <a:pPr algn="ctr"/>
                      <a:r>
                        <a:rPr kumimoji="1" lang="ja-JP" altLang="en-US" sz="1100" b="0" dirty="0" smtClean="0">
                          <a:solidFill>
                            <a:schemeClr val="tx1"/>
                          </a:solidFill>
                          <a:latin typeface="+mn-ea"/>
                          <a:ea typeface="+mn-ea"/>
                        </a:rPr>
                        <a:t>応募先・</a:t>
                      </a:r>
                      <a:endParaRPr kumimoji="1" lang="en-US" altLang="ja-JP" sz="1100" b="0" dirty="0" smtClean="0">
                        <a:solidFill>
                          <a:schemeClr val="tx1"/>
                        </a:solidFill>
                        <a:latin typeface="+mn-ea"/>
                        <a:ea typeface="+mn-ea"/>
                      </a:endParaRPr>
                    </a:p>
                    <a:p>
                      <a:pPr algn="ctr"/>
                      <a:r>
                        <a:rPr kumimoji="1" lang="ja-JP" altLang="en-US" sz="1100" b="0" dirty="0" smtClean="0">
                          <a:solidFill>
                            <a:schemeClr val="tx1"/>
                          </a:solidFill>
                          <a:latin typeface="+mn-ea"/>
                          <a:ea typeface="+mn-ea"/>
                        </a:rPr>
                        <a:t>お問い合せ先</a:t>
                      </a:r>
                      <a:endParaRPr kumimoji="1" lang="ja-JP" altLang="en-US" sz="1100" b="0" dirty="0">
                        <a:solidFill>
                          <a:schemeClr val="tx1"/>
                        </a:solidFill>
                        <a:latin typeface="+mn-ea"/>
                        <a:ea typeface="+mn-ea"/>
                      </a:endParaRPr>
                    </a:p>
                  </a:txBody>
                  <a:tcPr marL="100817" marR="100817" marT="53467" marB="53467" anchor="ctr" anchorCtr="1">
                    <a:solidFill>
                      <a:schemeClr val="tx2">
                        <a:lumMod val="20000"/>
                        <a:lumOff val="80000"/>
                      </a:schemeClr>
                    </a:solidFill>
                  </a:tcPr>
                </a:tc>
                <a:tc>
                  <a:txBody>
                    <a:bodyPr/>
                    <a:lstStyle/>
                    <a:p>
                      <a:r>
                        <a:rPr kumimoji="1" lang="ja-JP" altLang="en-US" sz="1100" b="0" dirty="0" smtClean="0">
                          <a:latin typeface="+mn-ea"/>
                          <a:ea typeface="+mn-ea"/>
                        </a:rPr>
                        <a:t>関西広域連合広域環境保全局循環社会推進課</a:t>
                      </a:r>
                      <a:endParaRPr kumimoji="1" lang="en-US" altLang="ja-JP" sz="1100" b="0" dirty="0" smtClean="0">
                        <a:latin typeface="+mn-ea"/>
                        <a:ea typeface="+mn-ea"/>
                      </a:endParaRPr>
                    </a:p>
                    <a:p>
                      <a:r>
                        <a:rPr kumimoji="1" lang="ja-JP" altLang="en-US" sz="1000" b="0" dirty="0" smtClean="0">
                          <a:latin typeface="+mn-ea"/>
                          <a:ea typeface="+mn-ea"/>
                        </a:rPr>
                        <a:t>（滋賀県琵琶湖環境部循環社会推進課）</a:t>
                      </a:r>
                      <a:endParaRPr kumimoji="1" lang="en-US" altLang="ja-JP" sz="1000" b="0" dirty="0" smtClean="0">
                        <a:latin typeface="+mn-ea"/>
                        <a:ea typeface="+mn-ea"/>
                      </a:endParaRPr>
                    </a:p>
                    <a:p>
                      <a:r>
                        <a:rPr kumimoji="1" lang="ja-JP" altLang="en-US" sz="1100" b="0" dirty="0" smtClean="0">
                          <a:latin typeface="+mn-ea"/>
                          <a:ea typeface="+mn-ea"/>
                        </a:rPr>
                        <a:t>担当：井上、小島、寺内</a:t>
                      </a:r>
                      <a:endParaRPr kumimoji="1" lang="en-US" altLang="ja-JP" sz="1100" b="0" dirty="0" smtClean="0">
                        <a:latin typeface="+mn-ea"/>
                        <a:ea typeface="+mn-ea"/>
                      </a:endParaRPr>
                    </a:p>
                    <a:p>
                      <a:r>
                        <a:rPr kumimoji="1" lang="ja-JP" altLang="en-US" sz="1000" b="0" dirty="0" smtClean="0">
                          <a:latin typeface="+mn-ea"/>
                          <a:ea typeface="+mn-ea"/>
                        </a:rPr>
                        <a:t>〒</a:t>
                      </a:r>
                      <a:r>
                        <a:rPr kumimoji="1" lang="en-US" altLang="ja-JP" sz="1000" b="0" dirty="0" smtClean="0">
                          <a:latin typeface="+mn-ea"/>
                          <a:ea typeface="+mn-ea"/>
                        </a:rPr>
                        <a:t>520-8577</a:t>
                      </a:r>
                      <a:r>
                        <a:rPr kumimoji="1" lang="ja-JP" altLang="en-US" sz="1000" b="0" dirty="0" smtClean="0">
                          <a:latin typeface="+mn-ea"/>
                          <a:ea typeface="+mn-ea"/>
                        </a:rPr>
                        <a:t>　滋賀県大津市京町四丁目</a:t>
                      </a:r>
                      <a:r>
                        <a:rPr kumimoji="1" lang="en-US" altLang="ja-JP" sz="1000" b="0" dirty="0" smtClean="0">
                          <a:latin typeface="+mn-ea"/>
                          <a:ea typeface="+mn-ea"/>
                        </a:rPr>
                        <a:t>1</a:t>
                      </a:r>
                      <a:r>
                        <a:rPr kumimoji="1" lang="ja-JP" altLang="en-US" sz="1000" b="0" dirty="0" smtClean="0">
                          <a:latin typeface="+mn-ea"/>
                          <a:ea typeface="+mn-ea"/>
                        </a:rPr>
                        <a:t>番</a:t>
                      </a:r>
                      <a:r>
                        <a:rPr kumimoji="1" lang="en-US" altLang="ja-JP" sz="1000" b="0" dirty="0" smtClean="0">
                          <a:latin typeface="+mn-ea"/>
                          <a:ea typeface="+mn-ea"/>
                        </a:rPr>
                        <a:t>1</a:t>
                      </a:r>
                      <a:r>
                        <a:rPr kumimoji="1" lang="ja-JP" altLang="en-US" sz="1000" b="0" dirty="0" smtClean="0">
                          <a:latin typeface="+mn-ea"/>
                          <a:ea typeface="+mn-ea"/>
                        </a:rPr>
                        <a:t>号</a:t>
                      </a:r>
                      <a:endParaRPr kumimoji="1" lang="ja-JP" altLang="en-US" sz="1000" b="0" dirty="0">
                        <a:latin typeface="+mn-ea"/>
                        <a:ea typeface="+mn-ea"/>
                      </a:endParaRPr>
                    </a:p>
                  </a:txBody>
                  <a:tcPr marL="100817" marR="100817" marT="53467" marB="53467">
                    <a:solidFill>
                      <a:schemeClr val="tx2"/>
                    </a:solidFill>
                  </a:tcPr>
                </a:tc>
                <a:tc>
                  <a:txBody>
                    <a:bodyPr/>
                    <a:lstStyle/>
                    <a:p>
                      <a:r>
                        <a:rPr kumimoji="1" lang="en-US" altLang="ja-JP" sz="1100" b="0" dirty="0" smtClean="0">
                          <a:latin typeface="+mn-ea"/>
                          <a:ea typeface="+mn-ea"/>
                        </a:rPr>
                        <a:t>Tel</a:t>
                      </a:r>
                      <a:r>
                        <a:rPr kumimoji="1" lang="ja-JP" altLang="en-US" sz="1100" b="0" dirty="0" smtClean="0">
                          <a:latin typeface="+mn-ea"/>
                          <a:ea typeface="+mn-ea"/>
                        </a:rPr>
                        <a:t>：</a:t>
                      </a:r>
                      <a:r>
                        <a:rPr kumimoji="1" lang="en-US" altLang="ja-JP" sz="1100" b="0" dirty="0" smtClean="0">
                          <a:latin typeface="+mn-ea"/>
                          <a:ea typeface="+mn-ea"/>
                        </a:rPr>
                        <a:t>077-528-3477</a:t>
                      </a:r>
                    </a:p>
                    <a:p>
                      <a:r>
                        <a:rPr kumimoji="1" lang="en-US" altLang="ja-JP" sz="1100" b="0" dirty="0" smtClean="0">
                          <a:latin typeface="+mn-ea"/>
                          <a:ea typeface="+mn-ea"/>
                        </a:rPr>
                        <a:t>Fax</a:t>
                      </a:r>
                      <a:r>
                        <a:rPr kumimoji="1" lang="ja-JP" altLang="en-US" sz="1100" b="0" dirty="0" smtClean="0">
                          <a:latin typeface="+mn-ea"/>
                          <a:ea typeface="+mn-ea"/>
                        </a:rPr>
                        <a:t>：</a:t>
                      </a:r>
                      <a:r>
                        <a:rPr kumimoji="1" lang="en-US" altLang="ja-JP" sz="1100" b="0" dirty="0" smtClean="0">
                          <a:latin typeface="+mn-ea"/>
                          <a:ea typeface="+mn-ea"/>
                        </a:rPr>
                        <a:t>077-528-4845</a:t>
                      </a:r>
                    </a:p>
                    <a:p>
                      <a:r>
                        <a:rPr kumimoji="1" lang="en-US" altLang="ja-JP" sz="1100" b="0" dirty="0" smtClean="0">
                          <a:latin typeface="+mn-ea"/>
                          <a:ea typeface="+mn-ea"/>
                        </a:rPr>
                        <a:t>Mail</a:t>
                      </a:r>
                      <a:r>
                        <a:rPr kumimoji="1" lang="ja-JP" altLang="en-US" sz="1100" b="0" dirty="0" smtClean="0">
                          <a:latin typeface="+mn-ea"/>
                          <a:ea typeface="+mn-ea"/>
                        </a:rPr>
                        <a:t>：</a:t>
                      </a:r>
                      <a:r>
                        <a:rPr kumimoji="1" lang="en-US" altLang="ja-JP" sz="1100" b="0" dirty="0" smtClean="0">
                          <a:latin typeface="+mn-ea"/>
                          <a:ea typeface="+mn-ea"/>
                        </a:rPr>
                        <a:t>df00@pref.shiga.lg.jp</a:t>
                      </a:r>
                      <a:endParaRPr kumimoji="1" lang="ja-JP" altLang="en-US" sz="1100" b="0" dirty="0">
                        <a:latin typeface="+mn-ea"/>
                        <a:ea typeface="+mn-ea"/>
                      </a:endParaRPr>
                    </a:p>
                  </a:txBody>
                  <a:tcPr marL="100817" marR="100817" marT="53467" marB="53467" anchor="ctr">
                    <a:solidFill>
                      <a:schemeClr val="tx2"/>
                    </a:solidFill>
                  </a:tcPr>
                </a:tc>
              </a:tr>
            </a:tbl>
          </a:graphicData>
        </a:graphic>
      </p:graphicFrame>
    </p:spTree>
    <p:extLst>
      <p:ext uri="{BB962C8B-B14F-4D97-AF65-F5344CB8AC3E}">
        <p14:creationId xmlns:p14="http://schemas.microsoft.com/office/powerpoint/2010/main" val="556557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Wind in the Pines</Template>
  <TotalTime>781</TotalTime>
  <Words>622</Words>
  <Application>Microsoft Office PowerPoint</Application>
  <PresentationFormat>ユーザー設定</PresentationFormat>
  <Paragraphs>77</Paragraphs>
  <Slides>2</Slides>
  <Notes>1</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dc:creator>
  <cp:lastModifiedBy>w</cp:lastModifiedBy>
  <cp:revision>72</cp:revision>
  <cp:lastPrinted>2019-06-21T01:39:25Z</cp:lastPrinted>
  <dcterms:created xsi:type="dcterms:W3CDTF">2019-05-22T23:46:37Z</dcterms:created>
  <dcterms:modified xsi:type="dcterms:W3CDTF">2019-06-21T01:40:48Z</dcterms:modified>
</cp:coreProperties>
</file>